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handoutMasterIdLst>
    <p:handoutMasterId r:id="rId26"/>
  </p:handoutMasterIdLst>
  <p:sldIdLst>
    <p:sldId id="325" r:id="rId2"/>
    <p:sldId id="278" r:id="rId3"/>
    <p:sldId id="349" r:id="rId4"/>
    <p:sldId id="342" r:id="rId5"/>
    <p:sldId id="343" r:id="rId6"/>
    <p:sldId id="337" r:id="rId7"/>
    <p:sldId id="344" r:id="rId8"/>
    <p:sldId id="346" r:id="rId9"/>
    <p:sldId id="347" r:id="rId10"/>
    <p:sldId id="261" r:id="rId11"/>
    <p:sldId id="260" r:id="rId12"/>
    <p:sldId id="275" r:id="rId13"/>
    <p:sldId id="345" r:id="rId14"/>
    <p:sldId id="338" r:id="rId15"/>
    <p:sldId id="339" r:id="rId16"/>
    <p:sldId id="266" r:id="rId17"/>
    <p:sldId id="264" r:id="rId18"/>
    <p:sldId id="276" r:id="rId19"/>
    <p:sldId id="279" r:id="rId20"/>
    <p:sldId id="350" r:id="rId21"/>
    <p:sldId id="348" r:id="rId22"/>
    <p:sldId id="265" r:id="rId23"/>
    <p:sldId id="322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D50032"/>
    <a:srgbClr val="001E62"/>
    <a:srgbClr val="F4F3E8"/>
    <a:srgbClr val="0080A9"/>
    <a:srgbClr val="FEBB37"/>
    <a:srgbClr val="51BFE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292" autoAdjust="0"/>
  </p:normalViewPr>
  <p:slideViewPr>
    <p:cSldViewPr snapToGrid="0" snapToObjects="1">
      <p:cViewPr varScale="1">
        <p:scale>
          <a:sx n="88" d="100"/>
          <a:sy n="88" d="100"/>
        </p:scale>
        <p:origin x="14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shann3\Documents\PhD%20Study\ViolenceTrendsBrett\Tables\vio0l13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Hospital</a:t>
            </a:r>
            <a:r>
              <a:rPr lang="en-US" baseline="0" dirty="0"/>
              <a:t> Presentations Jan2016-June2021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Sheet2!$E$2</c:f>
              <c:strCache>
                <c:ptCount val="1"/>
                <c:pt idx="0">
                  <c:v>AllAssaults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Sheet2!$D$3:$D$68</c:f>
              <c:strCache>
                <c:ptCount val="66"/>
                <c:pt idx="0">
                  <c:v>2016 1</c:v>
                </c:pt>
                <c:pt idx="1">
                  <c:v>2016 2</c:v>
                </c:pt>
                <c:pt idx="2">
                  <c:v>2016 3</c:v>
                </c:pt>
                <c:pt idx="3">
                  <c:v>2016 4</c:v>
                </c:pt>
                <c:pt idx="4">
                  <c:v>2016 5</c:v>
                </c:pt>
                <c:pt idx="5">
                  <c:v>2016 6</c:v>
                </c:pt>
                <c:pt idx="6">
                  <c:v>2016 7</c:v>
                </c:pt>
                <c:pt idx="7">
                  <c:v>2016 8</c:v>
                </c:pt>
                <c:pt idx="8">
                  <c:v>2016 9</c:v>
                </c:pt>
                <c:pt idx="9">
                  <c:v>2016 10</c:v>
                </c:pt>
                <c:pt idx="10">
                  <c:v>2016 11</c:v>
                </c:pt>
                <c:pt idx="11">
                  <c:v>2016 12</c:v>
                </c:pt>
                <c:pt idx="12">
                  <c:v>2017 1</c:v>
                </c:pt>
                <c:pt idx="13">
                  <c:v>2017 2</c:v>
                </c:pt>
                <c:pt idx="14">
                  <c:v>2017 3</c:v>
                </c:pt>
                <c:pt idx="15">
                  <c:v>2017 4</c:v>
                </c:pt>
                <c:pt idx="16">
                  <c:v>2017 5</c:v>
                </c:pt>
                <c:pt idx="17">
                  <c:v>2017 6</c:v>
                </c:pt>
                <c:pt idx="18">
                  <c:v>2017 7</c:v>
                </c:pt>
                <c:pt idx="19">
                  <c:v>2017 8</c:v>
                </c:pt>
                <c:pt idx="20">
                  <c:v>2017 9</c:v>
                </c:pt>
                <c:pt idx="21">
                  <c:v>2017 10</c:v>
                </c:pt>
                <c:pt idx="22">
                  <c:v>2017 11</c:v>
                </c:pt>
                <c:pt idx="23">
                  <c:v>2017 12</c:v>
                </c:pt>
                <c:pt idx="24">
                  <c:v>2018 1</c:v>
                </c:pt>
                <c:pt idx="25">
                  <c:v>2018 2</c:v>
                </c:pt>
                <c:pt idx="26">
                  <c:v>2018 3</c:v>
                </c:pt>
                <c:pt idx="27">
                  <c:v>2018 4</c:v>
                </c:pt>
                <c:pt idx="28">
                  <c:v>2018 5</c:v>
                </c:pt>
                <c:pt idx="29">
                  <c:v>2018 6</c:v>
                </c:pt>
                <c:pt idx="30">
                  <c:v>2018 7</c:v>
                </c:pt>
                <c:pt idx="31">
                  <c:v>2018 8</c:v>
                </c:pt>
                <c:pt idx="32">
                  <c:v>2018 9</c:v>
                </c:pt>
                <c:pt idx="33">
                  <c:v>2018 10</c:v>
                </c:pt>
                <c:pt idx="34">
                  <c:v>2018 11</c:v>
                </c:pt>
                <c:pt idx="35">
                  <c:v>2018 12</c:v>
                </c:pt>
                <c:pt idx="36">
                  <c:v>2019 1</c:v>
                </c:pt>
                <c:pt idx="37">
                  <c:v>2019 2</c:v>
                </c:pt>
                <c:pt idx="38">
                  <c:v>2019 3</c:v>
                </c:pt>
                <c:pt idx="39">
                  <c:v>2019 4</c:v>
                </c:pt>
                <c:pt idx="40">
                  <c:v>2019 5</c:v>
                </c:pt>
                <c:pt idx="41">
                  <c:v>2019 6</c:v>
                </c:pt>
                <c:pt idx="42">
                  <c:v>2019 7</c:v>
                </c:pt>
                <c:pt idx="43">
                  <c:v>2019 8</c:v>
                </c:pt>
                <c:pt idx="44">
                  <c:v>2019 9</c:v>
                </c:pt>
                <c:pt idx="45">
                  <c:v>2019 10</c:v>
                </c:pt>
                <c:pt idx="46">
                  <c:v>2019 11</c:v>
                </c:pt>
                <c:pt idx="47">
                  <c:v>2019 12</c:v>
                </c:pt>
                <c:pt idx="48">
                  <c:v>2020 1</c:v>
                </c:pt>
                <c:pt idx="49">
                  <c:v>2020 2</c:v>
                </c:pt>
                <c:pt idx="50">
                  <c:v>2020 3</c:v>
                </c:pt>
                <c:pt idx="51">
                  <c:v>2020 4</c:v>
                </c:pt>
                <c:pt idx="52">
                  <c:v>2020 5</c:v>
                </c:pt>
                <c:pt idx="53">
                  <c:v>2020 6</c:v>
                </c:pt>
                <c:pt idx="54">
                  <c:v>2020 7</c:v>
                </c:pt>
                <c:pt idx="55">
                  <c:v>2020 8</c:v>
                </c:pt>
                <c:pt idx="56">
                  <c:v>2020 9</c:v>
                </c:pt>
                <c:pt idx="57">
                  <c:v>2020 10</c:v>
                </c:pt>
                <c:pt idx="58">
                  <c:v>2020 11</c:v>
                </c:pt>
                <c:pt idx="59">
                  <c:v>2020 12</c:v>
                </c:pt>
                <c:pt idx="60">
                  <c:v>2021 1</c:v>
                </c:pt>
                <c:pt idx="61">
                  <c:v>2021 2</c:v>
                </c:pt>
                <c:pt idx="62">
                  <c:v>2021 3</c:v>
                </c:pt>
                <c:pt idx="63">
                  <c:v>2021 4</c:v>
                </c:pt>
                <c:pt idx="64">
                  <c:v>2021 5</c:v>
                </c:pt>
                <c:pt idx="65">
                  <c:v>2021 6</c:v>
                </c:pt>
              </c:strCache>
            </c:strRef>
          </c:cat>
          <c:val>
            <c:numRef>
              <c:f>Sheet2!$E$3:$E$68</c:f>
              <c:numCache>
                <c:formatCode>General</c:formatCode>
                <c:ptCount val="66"/>
                <c:pt idx="0">
                  <c:v>3689</c:v>
                </c:pt>
                <c:pt idx="1">
                  <c:v>3380</c:v>
                </c:pt>
                <c:pt idx="2">
                  <c:v>4111</c:v>
                </c:pt>
                <c:pt idx="3">
                  <c:v>4218</c:v>
                </c:pt>
                <c:pt idx="4">
                  <c:v>4756</c:v>
                </c:pt>
                <c:pt idx="5">
                  <c:v>4671</c:v>
                </c:pt>
                <c:pt idx="6">
                  <c:v>4967</c:v>
                </c:pt>
                <c:pt idx="7">
                  <c:v>4817</c:v>
                </c:pt>
                <c:pt idx="8">
                  <c:v>4508</c:v>
                </c:pt>
                <c:pt idx="9">
                  <c:v>4452</c:v>
                </c:pt>
                <c:pt idx="10">
                  <c:v>3957</c:v>
                </c:pt>
                <c:pt idx="11">
                  <c:v>3353</c:v>
                </c:pt>
                <c:pt idx="12">
                  <c:v>4059</c:v>
                </c:pt>
                <c:pt idx="13">
                  <c:v>3520</c:v>
                </c:pt>
                <c:pt idx="14">
                  <c:v>3779</c:v>
                </c:pt>
                <c:pt idx="15">
                  <c:v>4340</c:v>
                </c:pt>
                <c:pt idx="16">
                  <c:v>4644</c:v>
                </c:pt>
                <c:pt idx="17">
                  <c:v>4565</c:v>
                </c:pt>
                <c:pt idx="18">
                  <c:v>4834</c:v>
                </c:pt>
                <c:pt idx="19">
                  <c:v>4616</c:v>
                </c:pt>
                <c:pt idx="20">
                  <c:v>4595</c:v>
                </c:pt>
                <c:pt idx="21">
                  <c:v>4510</c:v>
                </c:pt>
                <c:pt idx="22">
                  <c:v>3889</c:v>
                </c:pt>
                <c:pt idx="23">
                  <c:v>3757</c:v>
                </c:pt>
                <c:pt idx="24">
                  <c:v>3530</c:v>
                </c:pt>
                <c:pt idx="25">
                  <c:v>3215</c:v>
                </c:pt>
                <c:pt idx="26">
                  <c:v>3810</c:v>
                </c:pt>
                <c:pt idx="27">
                  <c:v>3945</c:v>
                </c:pt>
                <c:pt idx="28">
                  <c:v>4746</c:v>
                </c:pt>
                <c:pt idx="29">
                  <c:v>4399</c:v>
                </c:pt>
                <c:pt idx="30">
                  <c:v>4861</c:v>
                </c:pt>
                <c:pt idx="31">
                  <c:v>4657</c:v>
                </c:pt>
                <c:pt idx="32">
                  <c:v>4414</c:v>
                </c:pt>
                <c:pt idx="33">
                  <c:v>4239</c:v>
                </c:pt>
                <c:pt idx="34">
                  <c:v>3856</c:v>
                </c:pt>
                <c:pt idx="35">
                  <c:v>3813</c:v>
                </c:pt>
                <c:pt idx="36">
                  <c:v>3526</c:v>
                </c:pt>
                <c:pt idx="37">
                  <c:v>3331</c:v>
                </c:pt>
                <c:pt idx="38">
                  <c:v>3907</c:v>
                </c:pt>
                <c:pt idx="39">
                  <c:v>4159</c:v>
                </c:pt>
                <c:pt idx="40">
                  <c:v>4682</c:v>
                </c:pt>
                <c:pt idx="41">
                  <c:v>4630</c:v>
                </c:pt>
                <c:pt idx="42">
                  <c:v>5121</c:v>
                </c:pt>
                <c:pt idx="43">
                  <c:v>4666</c:v>
                </c:pt>
                <c:pt idx="44">
                  <c:v>4625</c:v>
                </c:pt>
                <c:pt idx="45">
                  <c:v>4197</c:v>
                </c:pt>
                <c:pt idx="46">
                  <c:v>4025</c:v>
                </c:pt>
                <c:pt idx="47">
                  <c:v>4114</c:v>
                </c:pt>
                <c:pt idx="48">
                  <c:v>3914</c:v>
                </c:pt>
                <c:pt idx="49">
                  <c:v>3737</c:v>
                </c:pt>
                <c:pt idx="50">
                  <c:v>3596</c:v>
                </c:pt>
                <c:pt idx="51">
                  <c:v>2541</c:v>
                </c:pt>
                <c:pt idx="52">
                  <c:v>3579</c:v>
                </c:pt>
                <c:pt idx="53">
                  <c:v>4730</c:v>
                </c:pt>
                <c:pt idx="54">
                  <c:v>4759</c:v>
                </c:pt>
                <c:pt idx="55">
                  <c:v>4666</c:v>
                </c:pt>
                <c:pt idx="56">
                  <c:v>4062</c:v>
                </c:pt>
                <c:pt idx="57">
                  <c:v>3873</c:v>
                </c:pt>
                <c:pt idx="58">
                  <c:v>3442</c:v>
                </c:pt>
                <c:pt idx="59">
                  <c:v>3081</c:v>
                </c:pt>
                <c:pt idx="60">
                  <c:v>3378</c:v>
                </c:pt>
                <c:pt idx="61">
                  <c:v>2848</c:v>
                </c:pt>
                <c:pt idx="62">
                  <c:v>3787</c:v>
                </c:pt>
                <c:pt idx="63">
                  <c:v>3670</c:v>
                </c:pt>
                <c:pt idx="64">
                  <c:v>4212</c:v>
                </c:pt>
                <c:pt idx="65">
                  <c:v>4152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0-4064-9CFF-6C4CA58A2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085696"/>
        <c:axId val="545084056"/>
      </c:lineChart>
      <c:lineChart>
        <c:grouping val="standard"/>
        <c:varyColors val="0"/>
        <c:ser>
          <c:idx val="1"/>
          <c:order val="1"/>
          <c:tx>
            <c:strRef>
              <c:f>Sheet2!$F$2</c:f>
              <c:strCache>
                <c:ptCount val="1"/>
                <c:pt idx="0">
                  <c:v>WorkersCompensationAssaults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Sheet2!$D$3:$D$68</c:f>
              <c:strCache>
                <c:ptCount val="66"/>
                <c:pt idx="0">
                  <c:v>2016 1</c:v>
                </c:pt>
                <c:pt idx="1">
                  <c:v>2016 2</c:v>
                </c:pt>
                <c:pt idx="2">
                  <c:v>2016 3</c:v>
                </c:pt>
                <c:pt idx="3">
                  <c:v>2016 4</c:v>
                </c:pt>
                <c:pt idx="4">
                  <c:v>2016 5</c:v>
                </c:pt>
                <c:pt idx="5">
                  <c:v>2016 6</c:v>
                </c:pt>
                <c:pt idx="6">
                  <c:v>2016 7</c:v>
                </c:pt>
                <c:pt idx="7">
                  <c:v>2016 8</c:v>
                </c:pt>
                <c:pt idx="8">
                  <c:v>2016 9</c:v>
                </c:pt>
                <c:pt idx="9">
                  <c:v>2016 10</c:v>
                </c:pt>
                <c:pt idx="10">
                  <c:v>2016 11</c:v>
                </c:pt>
                <c:pt idx="11">
                  <c:v>2016 12</c:v>
                </c:pt>
                <c:pt idx="12">
                  <c:v>2017 1</c:v>
                </c:pt>
                <c:pt idx="13">
                  <c:v>2017 2</c:v>
                </c:pt>
                <c:pt idx="14">
                  <c:v>2017 3</c:v>
                </c:pt>
                <c:pt idx="15">
                  <c:v>2017 4</c:v>
                </c:pt>
                <c:pt idx="16">
                  <c:v>2017 5</c:v>
                </c:pt>
                <c:pt idx="17">
                  <c:v>2017 6</c:v>
                </c:pt>
                <c:pt idx="18">
                  <c:v>2017 7</c:v>
                </c:pt>
                <c:pt idx="19">
                  <c:v>2017 8</c:v>
                </c:pt>
                <c:pt idx="20">
                  <c:v>2017 9</c:v>
                </c:pt>
                <c:pt idx="21">
                  <c:v>2017 10</c:v>
                </c:pt>
                <c:pt idx="22">
                  <c:v>2017 11</c:v>
                </c:pt>
                <c:pt idx="23">
                  <c:v>2017 12</c:v>
                </c:pt>
                <c:pt idx="24">
                  <c:v>2018 1</c:v>
                </c:pt>
                <c:pt idx="25">
                  <c:v>2018 2</c:v>
                </c:pt>
                <c:pt idx="26">
                  <c:v>2018 3</c:v>
                </c:pt>
                <c:pt idx="27">
                  <c:v>2018 4</c:v>
                </c:pt>
                <c:pt idx="28">
                  <c:v>2018 5</c:v>
                </c:pt>
                <c:pt idx="29">
                  <c:v>2018 6</c:v>
                </c:pt>
                <c:pt idx="30">
                  <c:v>2018 7</c:v>
                </c:pt>
                <c:pt idx="31">
                  <c:v>2018 8</c:v>
                </c:pt>
                <c:pt idx="32">
                  <c:v>2018 9</c:v>
                </c:pt>
                <c:pt idx="33">
                  <c:v>2018 10</c:v>
                </c:pt>
                <c:pt idx="34">
                  <c:v>2018 11</c:v>
                </c:pt>
                <c:pt idx="35">
                  <c:v>2018 12</c:v>
                </c:pt>
                <c:pt idx="36">
                  <c:v>2019 1</c:v>
                </c:pt>
                <c:pt idx="37">
                  <c:v>2019 2</c:v>
                </c:pt>
                <c:pt idx="38">
                  <c:v>2019 3</c:v>
                </c:pt>
                <c:pt idx="39">
                  <c:v>2019 4</c:v>
                </c:pt>
                <c:pt idx="40">
                  <c:v>2019 5</c:v>
                </c:pt>
                <c:pt idx="41">
                  <c:v>2019 6</c:v>
                </c:pt>
                <c:pt idx="42">
                  <c:v>2019 7</c:v>
                </c:pt>
                <c:pt idx="43">
                  <c:v>2019 8</c:v>
                </c:pt>
                <c:pt idx="44">
                  <c:v>2019 9</c:v>
                </c:pt>
                <c:pt idx="45">
                  <c:v>2019 10</c:v>
                </c:pt>
                <c:pt idx="46">
                  <c:v>2019 11</c:v>
                </c:pt>
                <c:pt idx="47">
                  <c:v>2019 12</c:v>
                </c:pt>
                <c:pt idx="48">
                  <c:v>2020 1</c:v>
                </c:pt>
                <c:pt idx="49">
                  <c:v>2020 2</c:v>
                </c:pt>
                <c:pt idx="50">
                  <c:v>2020 3</c:v>
                </c:pt>
                <c:pt idx="51">
                  <c:v>2020 4</c:v>
                </c:pt>
                <c:pt idx="52">
                  <c:v>2020 5</c:v>
                </c:pt>
                <c:pt idx="53">
                  <c:v>2020 6</c:v>
                </c:pt>
                <c:pt idx="54">
                  <c:v>2020 7</c:v>
                </c:pt>
                <c:pt idx="55">
                  <c:v>2020 8</c:v>
                </c:pt>
                <c:pt idx="56">
                  <c:v>2020 9</c:v>
                </c:pt>
                <c:pt idx="57">
                  <c:v>2020 10</c:v>
                </c:pt>
                <c:pt idx="58">
                  <c:v>2020 11</c:v>
                </c:pt>
                <c:pt idx="59">
                  <c:v>2020 12</c:v>
                </c:pt>
                <c:pt idx="60">
                  <c:v>2021 1</c:v>
                </c:pt>
                <c:pt idx="61">
                  <c:v>2021 2</c:v>
                </c:pt>
                <c:pt idx="62">
                  <c:v>2021 3</c:v>
                </c:pt>
                <c:pt idx="63">
                  <c:v>2021 4</c:v>
                </c:pt>
                <c:pt idx="64">
                  <c:v>2021 5</c:v>
                </c:pt>
                <c:pt idx="65">
                  <c:v>2021 6</c:v>
                </c:pt>
              </c:strCache>
            </c:strRef>
          </c:cat>
          <c:val>
            <c:numRef>
              <c:f>Sheet2!$F$3:$F$68</c:f>
              <c:numCache>
                <c:formatCode>General</c:formatCode>
                <c:ptCount val="66"/>
                <c:pt idx="0">
                  <c:v>73</c:v>
                </c:pt>
                <c:pt idx="1">
                  <c:v>77</c:v>
                </c:pt>
                <c:pt idx="2">
                  <c:v>85</c:v>
                </c:pt>
                <c:pt idx="3">
                  <c:v>113</c:v>
                </c:pt>
                <c:pt idx="4">
                  <c:v>87</c:v>
                </c:pt>
                <c:pt idx="5">
                  <c:v>100</c:v>
                </c:pt>
                <c:pt idx="6">
                  <c:v>94</c:v>
                </c:pt>
                <c:pt idx="7">
                  <c:v>105</c:v>
                </c:pt>
                <c:pt idx="8">
                  <c:v>113</c:v>
                </c:pt>
                <c:pt idx="9">
                  <c:v>115</c:v>
                </c:pt>
                <c:pt idx="10">
                  <c:v>107</c:v>
                </c:pt>
                <c:pt idx="11">
                  <c:v>89</c:v>
                </c:pt>
                <c:pt idx="12">
                  <c:v>120</c:v>
                </c:pt>
                <c:pt idx="13">
                  <c:v>94</c:v>
                </c:pt>
                <c:pt idx="14">
                  <c:v>114</c:v>
                </c:pt>
                <c:pt idx="15">
                  <c:v>114</c:v>
                </c:pt>
                <c:pt idx="16">
                  <c:v>116</c:v>
                </c:pt>
                <c:pt idx="17">
                  <c:v>113</c:v>
                </c:pt>
                <c:pt idx="18">
                  <c:v>97</c:v>
                </c:pt>
                <c:pt idx="19">
                  <c:v>127</c:v>
                </c:pt>
                <c:pt idx="20">
                  <c:v>122</c:v>
                </c:pt>
                <c:pt idx="21">
                  <c:v>148</c:v>
                </c:pt>
                <c:pt idx="22">
                  <c:v>122</c:v>
                </c:pt>
                <c:pt idx="23">
                  <c:v>112</c:v>
                </c:pt>
                <c:pt idx="24">
                  <c:v>117</c:v>
                </c:pt>
                <c:pt idx="25">
                  <c:v>95</c:v>
                </c:pt>
                <c:pt idx="26">
                  <c:v>85</c:v>
                </c:pt>
                <c:pt idx="27">
                  <c:v>121</c:v>
                </c:pt>
                <c:pt idx="28">
                  <c:v>125</c:v>
                </c:pt>
                <c:pt idx="29">
                  <c:v>108</c:v>
                </c:pt>
                <c:pt idx="30">
                  <c:v>135</c:v>
                </c:pt>
                <c:pt idx="31">
                  <c:v>141</c:v>
                </c:pt>
                <c:pt idx="32">
                  <c:v>113</c:v>
                </c:pt>
                <c:pt idx="33">
                  <c:v>107</c:v>
                </c:pt>
                <c:pt idx="34">
                  <c:v>120</c:v>
                </c:pt>
                <c:pt idx="35">
                  <c:v>114</c:v>
                </c:pt>
                <c:pt idx="36">
                  <c:v>112</c:v>
                </c:pt>
                <c:pt idx="37">
                  <c:v>111</c:v>
                </c:pt>
                <c:pt idx="38">
                  <c:v>156</c:v>
                </c:pt>
                <c:pt idx="39">
                  <c:v>124</c:v>
                </c:pt>
                <c:pt idx="40">
                  <c:v>123</c:v>
                </c:pt>
                <c:pt idx="41">
                  <c:v>136</c:v>
                </c:pt>
                <c:pt idx="42">
                  <c:v>139</c:v>
                </c:pt>
                <c:pt idx="43">
                  <c:v>107</c:v>
                </c:pt>
                <c:pt idx="44">
                  <c:v>135</c:v>
                </c:pt>
                <c:pt idx="45">
                  <c:v>134</c:v>
                </c:pt>
                <c:pt idx="46">
                  <c:v>126</c:v>
                </c:pt>
                <c:pt idx="47">
                  <c:v>130</c:v>
                </c:pt>
                <c:pt idx="48">
                  <c:v>144</c:v>
                </c:pt>
                <c:pt idx="49">
                  <c:v>115</c:v>
                </c:pt>
                <c:pt idx="50">
                  <c:v>92</c:v>
                </c:pt>
                <c:pt idx="51">
                  <c:v>79</c:v>
                </c:pt>
                <c:pt idx="52">
                  <c:v>97</c:v>
                </c:pt>
                <c:pt idx="53">
                  <c:v>100</c:v>
                </c:pt>
                <c:pt idx="54">
                  <c:v>102</c:v>
                </c:pt>
                <c:pt idx="55">
                  <c:v>104</c:v>
                </c:pt>
                <c:pt idx="56">
                  <c:v>111</c:v>
                </c:pt>
                <c:pt idx="57">
                  <c:v>93</c:v>
                </c:pt>
                <c:pt idx="58">
                  <c:v>74</c:v>
                </c:pt>
                <c:pt idx="59">
                  <c:v>95</c:v>
                </c:pt>
                <c:pt idx="60">
                  <c:v>98</c:v>
                </c:pt>
                <c:pt idx="61">
                  <c:v>76</c:v>
                </c:pt>
                <c:pt idx="62">
                  <c:v>142</c:v>
                </c:pt>
                <c:pt idx="63">
                  <c:v>108</c:v>
                </c:pt>
                <c:pt idx="64">
                  <c:v>109</c:v>
                </c:pt>
                <c:pt idx="65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0-4064-9CFF-6C4CA58A2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030080"/>
        <c:axId val="535962464"/>
      </c:lineChart>
      <c:catAx>
        <c:axId val="5450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084056"/>
        <c:crosses val="autoZero"/>
        <c:auto val="1"/>
        <c:lblAlgn val="ctr"/>
        <c:lblOffset val="100"/>
        <c:noMultiLvlLbl val="0"/>
      </c:catAx>
      <c:valAx>
        <c:axId val="54508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085696"/>
        <c:crosses val="autoZero"/>
        <c:crossBetween val="between"/>
      </c:valAx>
      <c:valAx>
        <c:axId val="535962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030080"/>
        <c:crosses val="max"/>
        <c:crossBetween val="between"/>
      </c:valAx>
      <c:catAx>
        <c:axId val="535030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596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70493362242761"/>
          <c:y val="0.93795157807910334"/>
          <c:w val="0.51582821930129319"/>
          <c:h val="6.204842192089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Workers Compensation Violence related</a:t>
            </a:r>
            <a:r>
              <a:rPr lang="en-US" baseline="0"/>
              <a:t> hospitalisations 2016-Jun2021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792107883066343E-2"/>
          <c:y val="9.0814446391881964E-2"/>
          <c:w val="0.9545642139560141"/>
          <c:h val="0.7229207269967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[vio0l13.csv]vio0l13!$B$63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[vio0l13.csv]vio0l13!$B$64:$B$71</c:f>
              <c:numCache>
                <c:formatCode>General</c:formatCode>
                <c:ptCount val="8"/>
                <c:pt idx="0">
                  <c:v>15</c:v>
                </c:pt>
                <c:pt idx="1">
                  <c:v>141</c:v>
                </c:pt>
                <c:pt idx="2">
                  <c:v>378</c:v>
                </c:pt>
                <c:pt idx="3">
                  <c:v>263</c:v>
                </c:pt>
                <c:pt idx="4">
                  <c:v>228</c:v>
                </c:pt>
                <c:pt idx="5">
                  <c:v>115</c:v>
                </c:pt>
                <c:pt idx="6">
                  <c:v>16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5-46C2-BB92-0A6D3BD5FA32}"/>
            </c:ext>
          </c:extLst>
        </c:ser>
        <c:ser>
          <c:idx val="1"/>
          <c:order val="1"/>
          <c:tx>
            <c:strRef>
              <c:f>[vio0l13.csv]vio0l13!$C$63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[vio0l13.csv]vio0l13!$C$64:$C$71</c:f>
              <c:numCache>
                <c:formatCode>General</c:formatCode>
                <c:ptCount val="8"/>
                <c:pt idx="0">
                  <c:v>27</c:v>
                </c:pt>
                <c:pt idx="1">
                  <c:v>158</c:v>
                </c:pt>
                <c:pt idx="2">
                  <c:v>475</c:v>
                </c:pt>
                <c:pt idx="3">
                  <c:v>309</c:v>
                </c:pt>
                <c:pt idx="4">
                  <c:v>247</c:v>
                </c:pt>
                <c:pt idx="5">
                  <c:v>157</c:v>
                </c:pt>
                <c:pt idx="6">
                  <c:v>22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5-46C2-BB92-0A6D3BD5FA32}"/>
            </c:ext>
          </c:extLst>
        </c:ser>
        <c:ser>
          <c:idx val="2"/>
          <c:order val="2"/>
          <c:tx>
            <c:strRef>
              <c:f>[vio0l13.csv]vio0l13!$D$63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[vio0l13.csv]vio0l13!$D$64:$D$71</c:f>
              <c:numCache>
                <c:formatCode>General</c:formatCode>
                <c:ptCount val="8"/>
                <c:pt idx="0">
                  <c:v>19</c:v>
                </c:pt>
                <c:pt idx="1">
                  <c:v>135</c:v>
                </c:pt>
                <c:pt idx="2">
                  <c:v>477</c:v>
                </c:pt>
                <c:pt idx="3">
                  <c:v>325</c:v>
                </c:pt>
                <c:pt idx="4">
                  <c:v>264</c:v>
                </c:pt>
                <c:pt idx="5">
                  <c:v>135</c:v>
                </c:pt>
                <c:pt idx="6">
                  <c:v>24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D5-46C2-BB92-0A6D3BD5FA32}"/>
            </c:ext>
          </c:extLst>
        </c:ser>
        <c:ser>
          <c:idx val="3"/>
          <c:order val="3"/>
          <c:tx>
            <c:strRef>
              <c:f>[vio0l13.csv]vio0l13!$E$63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[vio0l13.csv]vio0l13!$E$64:$E$71</c:f>
              <c:numCache>
                <c:formatCode>General</c:formatCode>
                <c:ptCount val="8"/>
                <c:pt idx="0">
                  <c:v>24</c:v>
                </c:pt>
                <c:pt idx="1">
                  <c:v>173</c:v>
                </c:pt>
                <c:pt idx="2">
                  <c:v>533</c:v>
                </c:pt>
                <c:pt idx="3">
                  <c:v>342</c:v>
                </c:pt>
                <c:pt idx="4">
                  <c:v>290</c:v>
                </c:pt>
                <c:pt idx="5">
                  <c:v>149</c:v>
                </c:pt>
                <c:pt idx="6">
                  <c:v>22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D5-46C2-BB92-0A6D3BD5FA32}"/>
            </c:ext>
          </c:extLst>
        </c:ser>
        <c:ser>
          <c:idx val="4"/>
          <c:order val="4"/>
          <c:tx>
            <c:strRef>
              <c:f>[vio0l13.csv]vio0l13!$F$63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[vio0l13.csv]vio0l13!$F$64:$F$71</c:f>
              <c:numCache>
                <c:formatCode>General</c:formatCode>
                <c:ptCount val="8"/>
                <c:pt idx="0">
                  <c:v>9</c:v>
                </c:pt>
                <c:pt idx="1">
                  <c:v>133</c:v>
                </c:pt>
                <c:pt idx="2">
                  <c:v>424</c:v>
                </c:pt>
                <c:pt idx="3">
                  <c:v>286</c:v>
                </c:pt>
                <c:pt idx="4">
                  <c:v>204</c:v>
                </c:pt>
                <c:pt idx="5">
                  <c:v>128</c:v>
                </c:pt>
                <c:pt idx="6">
                  <c:v>18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D5-46C2-BB92-0A6D3BD5FA32}"/>
            </c:ext>
          </c:extLst>
        </c:ser>
        <c:ser>
          <c:idx val="5"/>
          <c:order val="5"/>
          <c:tx>
            <c:strRef>
              <c:f>[vio0l13.csv]vio0l13!$G$63</c:f>
              <c:strCache>
                <c:ptCount val="1"/>
                <c:pt idx="0">
                  <c:v> Projected 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[vio0l13.csv]vio0l13!$A$64:$A$71</c:f>
              <c:strCache>
                <c:ptCount val="8"/>
                <c:pt idx="0">
                  <c:v>15to19yrs</c:v>
                </c:pt>
                <c:pt idx="1">
                  <c:v>20to24yrs</c:v>
                </c:pt>
                <c:pt idx="2">
                  <c:v>25to34yrs</c:v>
                </c:pt>
                <c:pt idx="3">
                  <c:v>35to44yrs</c:v>
                </c:pt>
                <c:pt idx="4">
                  <c:v>45to54yrs</c:v>
                </c:pt>
                <c:pt idx="5">
                  <c:v>55to64yrs</c:v>
                </c:pt>
                <c:pt idx="6">
                  <c:v>65to74yrs</c:v>
                </c:pt>
                <c:pt idx="7">
                  <c:v>75upyrs</c:v>
                </c:pt>
              </c:strCache>
            </c:strRef>
          </c:cat>
          <c:val>
            <c:numRef>
              <c:f>[vio0l13.csv]vio0l13!$G$64:$G$71</c:f>
              <c:numCache>
                <c:formatCode>General</c:formatCode>
                <c:ptCount val="8"/>
                <c:pt idx="0">
                  <c:v>18</c:v>
                </c:pt>
                <c:pt idx="1">
                  <c:v>148</c:v>
                </c:pt>
                <c:pt idx="2">
                  <c:v>448</c:v>
                </c:pt>
                <c:pt idx="3">
                  <c:v>266</c:v>
                </c:pt>
                <c:pt idx="4">
                  <c:v>216</c:v>
                </c:pt>
                <c:pt idx="5">
                  <c:v>150</c:v>
                </c:pt>
                <c:pt idx="6">
                  <c:v>24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D5-46C2-BB92-0A6D3BD5F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444088"/>
        <c:axId val="515443432"/>
      </c:barChart>
      <c:catAx>
        <c:axId val="51544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3432"/>
        <c:crosses val="autoZero"/>
        <c:auto val="1"/>
        <c:lblAlgn val="ctr"/>
        <c:lblOffset val="100"/>
        <c:noMultiLvlLbl val="0"/>
      </c:catAx>
      <c:valAx>
        <c:axId val="51544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44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8087609738444"/>
          <c:y val="0.90726320077626732"/>
          <c:w val="0.55475319033396686"/>
          <c:h val="7.804586694141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F54ABEF-BDA8-4678-BBD1-61A89B71E60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CEB4375-944D-489F-A752-48D95525C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3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3ED06A-E3B9-0047-8050-B794EA99C6AE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FDF244-9769-4A4F-8A52-7801F8D1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 overview Workplace Violence Trends </a:t>
            </a:r>
          </a:p>
          <a:p>
            <a:r>
              <a:rPr lang="en-US" dirty="0"/>
              <a:t>Discuss use of different databases to extract a more complete picture on this topic </a:t>
            </a:r>
          </a:p>
          <a:p>
            <a:r>
              <a:rPr lang="en-US" dirty="0"/>
              <a:t>Some of the changes we have seen during COVID-19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the problem with FROI </a:t>
            </a:r>
          </a:p>
          <a:p>
            <a:r>
              <a:rPr lang="en-US" dirty="0"/>
              <a:t>Requires reporting by supervisor or insurance company </a:t>
            </a:r>
          </a:p>
          <a:p>
            <a:r>
              <a:rPr lang="en-US" dirty="0"/>
              <a:t>And we know a substantial number of cases are incorrectly reported </a:t>
            </a:r>
          </a:p>
          <a:p>
            <a:r>
              <a:rPr lang="en-US" dirty="0"/>
              <a:t>Problem when use this for surveillance data – the reason why don’t rely on single data system no system complete </a:t>
            </a:r>
          </a:p>
          <a:p>
            <a:r>
              <a:rPr lang="en-US" dirty="0"/>
              <a:t>FROI mis characterize nature of injury and cause </a:t>
            </a:r>
          </a:p>
          <a:p>
            <a:r>
              <a:rPr lang="en-US" dirty="0"/>
              <a:t>Probable assault cases in FROI system but labelled as contusion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8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https://www.cdc.gov/coronavirus/2019-ncov/community/organizations/business-employers/limit-workplace-violence.html</a:t>
            </a:r>
          </a:p>
          <a:p>
            <a:endParaRPr lang="en-US" dirty="0"/>
          </a:p>
          <a:p>
            <a:pPr algn="just"/>
            <a:r>
              <a:rPr lang="en-US" b="1" dirty="0">
                <a:effectLst/>
              </a:rPr>
              <a:t>Adopt a formal workplace violence prevention training </a:t>
            </a:r>
          </a:p>
          <a:p>
            <a:pPr algn="just"/>
            <a:r>
              <a:rPr lang="en-US" b="0" dirty="0">
                <a:effectLst/>
              </a:rPr>
              <a:t>Training can prove to be a huge asset. It helps employees comprehend the entire process and gives them the information and skills they need to carry out their obligations under the program.</a:t>
            </a:r>
            <a:endParaRPr lang="en-US" dirty="0">
              <a:effectLst/>
            </a:endParaRPr>
          </a:p>
          <a:p>
            <a:pPr algn="just"/>
            <a:r>
              <a:rPr lang="en-US" b="0" dirty="0">
                <a:effectLst/>
              </a:rPr>
              <a:t>When it comes to workplace violence training, the focus is frequently on the ways to manage a violent situation. But it is just as vital to teaching employees how to communicate effectively and empathically. It has the ability to prevent violence before it even begins.</a:t>
            </a:r>
            <a:endParaRPr lang="en-US" dirty="0">
              <a:effectLst/>
            </a:endParaRPr>
          </a:p>
          <a:p>
            <a:pPr algn="just"/>
            <a:r>
              <a:rPr lang="en-US" b="1" dirty="0">
                <a:effectLst/>
              </a:rPr>
              <a:t>Creating a Workplace Violence Policy</a:t>
            </a:r>
          </a:p>
          <a:p>
            <a:pPr algn="just"/>
            <a:r>
              <a:rPr lang="en-US" b="0" dirty="0">
                <a:effectLst/>
              </a:rPr>
              <a:t>An essential part of your approach to avoid workplace violence should be a written policy in place. A policy that expresses your stance on fighting and other violent behavior in simple but clear terms.</a:t>
            </a:r>
            <a:endParaRPr lang="en-US" dirty="0">
              <a:effectLst/>
            </a:endParaRPr>
          </a:p>
          <a:p>
            <a:pPr algn="just"/>
            <a:r>
              <a:rPr lang="en-US" b="0" dirty="0">
                <a:effectLst/>
              </a:rPr>
              <a:t>For fighting and workplace violence, you may either write a distinct policy or leverage many existing rules you may already have. It is possible that you have a harassment policy as well. Make sure that your harassment policy includes and prohibits fighting.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CD9DC-9E09-C540-A076-2DD8B14132E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23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facility nurses and aids </a:t>
            </a:r>
          </a:p>
          <a:p>
            <a:r>
              <a:rPr lang="en-US" dirty="0"/>
              <a:t>Home health care workers have very little protection </a:t>
            </a:r>
          </a:p>
          <a:p>
            <a:r>
              <a:rPr lang="en-US" dirty="0"/>
              <a:t>At least hospitals there is police protection, colleagues that can jump in, training </a:t>
            </a:r>
          </a:p>
          <a:p>
            <a:r>
              <a:rPr lang="en-US" dirty="0"/>
              <a:t>In the field workers are alone, some of the fatal occupational injuries are in the community setting </a:t>
            </a:r>
          </a:p>
          <a:p>
            <a:r>
              <a:rPr lang="en-US" dirty="0"/>
              <a:t>Everyone – social work, health care workers, insurance people have to visit others houses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Intersection between data sets </a:t>
            </a:r>
          </a:p>
          <a:p>
            <a:r>
              <a:rPr lang="en-AU" dirty="0"/>
              <a:t>With violence </a:t>
            </a:r>
          </a:p>
          <a:p>
            <a:r>
              <a:rPr lang="en-AU" dirty="0"/>
              <a:t> are hospital, security, transport best reporting systems or true </a:t>
            </a:r>
          </a:p>
          <a:p>
            <a:endParaRPr lang="en-AU" dirty="0"/>
          </a:p>
          <a:p>
            <a:r>
              <a:rPr lang="en-AU" dirty="0"/>
              <a:t>How protect workers off premises </a:t>
            </a:r>
            <a:r>
              <a:rPr lang="en-AU" dirty="0" err="1"/>
              <a:t>polciies</a:t>
            </a:r>
            <a:r>
              <a:rPr lang="en-AU" dirty="0"/>
              <a:t> – health care etc sending people pairs, identifying high risk customers, clients and patients </a:t>
            </a:r>
          </a:p>
          <a:p>
            <a:r>
              <a:rPr lang="en-AU" dirty="0"/>
              <a:t>Refusal of service, if feel unsafe </a:t>
            </a:r>
          </a:p>
          <a:p>
            <a:r>
              <a:rPr lang="en-AU" dirty="0"/>
              <a:t>Patient would be disqualified from home care services </a:t>
            </a:r>
          </a:p>
          <a:p>
            <a:r>
              <a:rPr lang="en-AU" dirty="0"/>
              <a:t>Slide prior – methods, data sources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How protect workers off premises </a:t>
            </a:r>
            <a:r>
              <a:rPr lang="en-AU" dirty="0" err="1"/>
              <a:t>polciies</a:t>
            </a:r>
            <a:r>
              <a:rPr lang="en-AU" dirty="0"/>
              <a:t> – health care etc sending people pairs, identifying high risk customers, clients and patients </a:t>
            </a:r>
          </a:p>
          <a:p>
            <a:r>
              <a:rPr lang="en-AU" dirty="0"/>
              <a:t>Refusal of service, if feel unsafe </a:t>
            </a:r>
          </a:p>
          <a:p>
            <a:r>
              <a:rPr lang="en-AU" dirty="0"/>
              <a:t>Patient would be disqualified from home care services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The human cost in grief and pain, of course,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cannot be calculated. In fact, much of it is almost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invisible</a:t>
            </a:r>
          </a:p>
          <a:p>
            <a:endParaRPr lang="en-US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As with its impacts, some causes of violence are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easy to see. Others are deeply rooted in the social,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cultural and economic fabric of human life. Recent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research suggests that while biological and other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individual factors explain some of the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predisposi</a:t>
            </a:r>
            <a:r>
              <a:rPr lang="en-US" dirty="0">
                <a:effectLst/>
                <a:latin typeface="Times New Roman" panose="02020603050405020304" pitchFamily="18" charset="0"/>
              </a:rPr>
              <a:t>-</a:t>
            </a:r>
            <a:br>
              <a:rPr lang="en-US" dirty="0"/>
            </a:br>
            <a:r>
              <a:rPr lang="en-US" dirty="0" err="1">
                <a:effectLst/>
                <a:latin typeface="Times New Roman" panose="02020603050405020304" pitchFamily="18" charset="0"/>
              </a:rPr>
              <a:t>tion</a:t>
            </a:r>
            <a:r>
              <a:rPr lang="en-US" dirty="0">
                <a:effectLst/>
                <a:latin typeface="Times New Roman" panose="02020603050405020304" pitchFamily="18" charset="0"/>
              </a:rPr>
              <a:t> to aggression, more often these factors interact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with family, community, cultural and other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external factors to create a situation where violence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is likely to occur.</a:t>
            </a:r>
          </a:p>
          <a:p>
            <a:endParaRPr lang="en-US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ourier New" panose="02070309020205020404" pitchFamily="49" charset="0"/>
              </a:rPr>
              <a:t>—</a:t>
            </a:r>
            <a:r>
              <a:rPr lang="en-US" dirty="0">
                <a:effectLst/>
                <a:latin typeface="Times New Roman" panose="02020603050405020304" pitchFamily="18" charset="0"/>
              </a:rPr>
              <a:t>describing the magnitude and impact of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violence;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—</a:t>
            </a:r>
            <a:r>
              <a:rPr lang="en-US" dirty="0">
                <a:effectLst/>
                <a:latin typeface="Times New Roman" panose="02020603050405020304" pitchFamily="18" charset="0"/>
              </a:rPr>
              <a:t>understanding which factors increase the risk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for violent victimization and perpetration;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—</a:t>
            </a:r>
            <a:r>
              <a:rPr lang="en-US" dirty="0">
                <a:effectLst/>
                <a:latin typeface="Times New Roman" panose="02020603050405020304" pitchFamily="18" charset="0"/>
              </a:rPr>
              <a:t>knowing how effective violence prevention</a:t>
            </a:r>
            <a:br>
              <a:rPr lang="en-US" dirty="0"/>
            </a:br>
            <a:r>
              <a:rPr lang="en-US" dirty="0" err="1">
                <a:effectLst/>
                <a:latin typeface="Times New Roman" panose="02020603050405020304" pitchFamily="18" charset="0"/>
              </a:rPr>
              <a:t>programmes</a:t>
            </a:r>
            <a:r>
              <a:rPr lang="en-US" dirty="0">
                <a:effectLst/>
                <a:latin typeface="Times New Roman" panose="02020603050405020304" pitchFamily="18" charset="0"/>
              </a:rPr>
              <a:t>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7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3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</a:rPr>
              <a:t>So we wanted to gather information on Workplace Violence in Illinois to present today.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We used two data sets </a:t>
            </a:r>
          </a:p>
          <a:p>
            <a:endParaRPr lang="en-US" dirty="0">
              <a:effectLst/>
              <a:latin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The intentional use of physical force or power,</a:t>
            </a:r>
            <a:br>
              <a:rPr lang="en-US" dirty="0"/>
            </a:b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threatened or actual, against oneself, another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person, or against a group or community, that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either results in or has a high likelihood of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resulting in injury, death, psychological harm,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maldevelopment or deprivation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7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Firearm related cases were predominantly male </a:t>
            </a:r>
          </a:p>
          <a:p>
            <a:r>
              <a:rPr lang="en-US" dirty="0"/>
              <a:t>Sexual assault cases were predominantly female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dirty="0"/>
              <a:t>Workplace viol </a:t>
            </a:r>
            <a:r>
              <a:rPr lang="en-AU" dirty="0" err="1"/>
              <a:t>distr</a:t>
            </a:r>
            <a:r>
              <a:rPr lang="en-AU" dirty="0"/>
              <a:t> </a:t>
            </a:r>
            <a:r>
              <a:rPr lang="en-AU" dirty="0" err="1"/>
              <a:t>indus</a:t>
            </a:r>
            <a:r>
              <a:rPr lang="en-AU" dirty="0"/>
              <a:t>, occ, demographics </a:t>
            </a:r>
          </a:p>
          <a:p>
            <a:pPr marL="171450" indent="-171450">
              <a:buFontTx/>
              <a:buChar char="-"/>
            </a:pPr>
            <a:r>
              <a:rPr lang="en-AU" dirty="0"/>
              <a:t>Public interface </a:t>
            </a:r>
          </a:p>
          <a:p>
            <a:pPr marL="171450" indent="-171450">
              <a:buFontTx/>
              <a:buChar char="-"/>
            </a:pPr>
            <a:r>
              <a:rPr lang="en-AU" dirty="0"/>
              <a:t>Res HCA, law </a:t>
            </a:r>
          </a:p>
          <a:p>
            <a:pPr marL="171450" indent="-171450">
              <a:buFontTx/>
              <a:buChar char="-"/>
            </a:pPr>
            <a:r>
              <a:rPr lang="en-AU" dirty="0"/>
              <a:t>Not isolated </a:t>
            </a:r>
          </a:p>
          <a:p>
            <a:pPr marL="171450" indent="-171450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CD9DC-9E09-C540-A076-2DD8B14132E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6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Check data + 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CD9DC-9E09-C540-A076-2DD8B14132E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753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use multiple data systems…</a:t>
            </a:r>
          </a:p>
          <a:p>
            <a:r>
              <a:rPr lang="en-US" dirty="0"/>
              <a:t>FROI made by supervisor and insurance company </a:t>
            </a:r>
          </a:p>
          <a:p>
            <a:r>
              <a:rPr lang="en-US" dirty="0"/>
              <a:t>Fall off in numbers </a:t>
            </a:r>
          </a:p>
          <a:p>
            <a:r>
              <a:rPr lang="en-US" dirty="0"/>
              <a:t>Distribution by injury and occupation does not match data from national surveys that are comprehensive </a:t>
            </a:r>
          </a:p>
          <a:p>
            <a:r>
              <a:rPr lang="en-US" dirty="0"/>
              <a:t>But dataset captures detailed information about a case including work demographics, narrative, what happened to them, how much work missed, what is being paid out,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DF244-9769-4A4F-8A52-7801F8D12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Probable assault cases in FROI system but labelled as contusion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How protect workers off premises </a:t>
            </a:r>
            <a:r>
              <a:rPr lang="en-AU" dirty="0" err="1"/>
              <a:t>polciies</a:t>
            </a:r>
            <a:r>
              <a:rPr lang="en-AU" dirty="0"/>
              <a:t> – health care etc sending people pairs, identifying high risk customers, clients and patients </a:t>
            </a:r>
          </a:p>
          <a:p>
            <a:r>
              <a:rPr lang="en-AU" dirty="0"/>
              <a:t>Refusal of service, if feel unsafe </a:t>
            </a:r>
          </a:p>
          <a:p>
            <a:r>
              <a:rPr lang="en-AU" dirty="0"/>
              <a:t>Patient would be disqualified from home care services </a:t>
            </a:r>
          </a:p>
          <a:p>
            <a:r>
              <a:rPr lang="en-AU" dirty="0"/>
              <a:t>Slide prior – methods, data sources 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How protect workers off premises </a:t>
            </a:r>
            <a:r>
              <a:rPr lang="en-AU" dirty="0" err="1"/>
              <a:t>polciies</a:t>
            </a:r>
            <a:r>
              <a:rPr lang="en-AU" dirty="0"/>
              <a:t> – health care etc sending people pairs, identifying high risk customers, clients and patients </a:t>
            </a:r>
          </a:p>
          <a:p>
            <a:r>
              <a:rPr lang="en-AU" dirty="0"/>
              <a:t>Refusal of service, if feel unsafe </a:t>
            </a:r>
          </a:p>
          <a:p>
            <a:r>
              <a:rPr lang="en-AU" dirty="0"/>
              <a:t>Patient would be disqualified from home care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CD9DC-9E09-C540-A076-2DD8B14132E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85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DCD9DC-9E09-C540-A076-2DD8B14132E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813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E3EE1A-FE2A-D841-84E7-BEC666CBB2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03275" y="0"/>
            <a:ext cx="6248908" cy="6874625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0 h 6858000"/>
              <a:gd name="connsiteX1" fmla="*/ 4862945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4862945"/>
              <a:gd name="connsiteY0" fmla="*/ 0 h 6874625"/>
              <a:gd name="connsiteX1" fmla="*/ 4862945 w 4862945"/>
              <a:gd name="connsiteY1" fmla="*/ 0 h 6874625"/>
              <a:gd name="connsiteX2" fmla="*/ 4846320 w 4862945"/>
              <a:gd name="connsiteY2" fmla="*/ 6874625 h 6874625"/>
              <a:gd name="connsiteX3" fmla="*/ 0 w 4862945"/>
              <a:gd name="connsiteY3" fmla="*/ 6858000 h 6874625"/>
              <a:gd name="connsiteX4" fmla="*/ 0 w 4862945"/>
              <a:gd name="connsiteY4" fmla="*/ 0 h 6874625"/>
              <a:gd name="connsiteX0" fmla="*/ 0 w 6130182"/>
              <a:gd name="connsiteY0" fmla="*/ 0 h 6874625"/>
              <a:gd name="connsiteX1" fmla="*/ 4862945 w 6130182"/>
              <a:gd name="connsiteY1" fmla="*/ 0 h 6874625"/>
              <a:gd name="connsiteX2" fmla="*/ 4846320 w 6130182"/>
              <a:gd name="connsiteY2" fmla="*/ 6874625 h 6874625"/>
              <a:gd name="connsiteX3" fmla="*/ 0 w 6130182"/>
              <a:gd name="connsiteY3" fmla="*/ 6858000 h 6874625"/>
              <a:gd name="connsiteX4" fmla="*/ 0 w 6130182"/>
              <a:gd name="connsiteY4" fmla="*/ 0 h 6874625"/>
              <a:gd name="connsiteX0" fmla="*/ 0 w 6248908"/>
              <a:gd name="connsiteY0" fmla="*/ 0 h 6874625"/>
              <a:gd name="connsiteX1" fmla="*/ 4862945 w 6248908"/>
              <a:gd name="connsiteY1" fmla="*/ 0 h 6874625"/>
              <a:gd name="connsiteX2" fmla="*/ 4846320 w 6248908"/>
              <a:gd name="connsiteY2" fmla="*/ 6874625 h 6874625"/>
              <a:gd name="connsiteX3" fmla="*/ 0 w 6248908"/>
              <a:gd name="connsiteY3" fmla="*/ 6858000 h 6874625"/>
              <a:gd name="connsiteX4" fmla="*/ 0 w 6248908"/>
              <a:gd name="connsiteY4" fmla="*/ 0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8908" h="6874625">
                <a:moveTo>
                  <a:pt x="0" y="0"/>
                </a:moveTo>
                <a:lnTo>
                  <a:pt x="4862945" y="0"/>
                </a:lnTo>
                <a:cubicBezTo>
                  <a:pt x="5356167" y="479368"/>
                  <a:pt x="7728066" y="3552305"/>
                  <a:pt x="4846320" y="68746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3BE6E7-8A11-8F4B-B8D2-E622A7A189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5008" y="2205037"/>
            <a:ext cx="4920343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600" b="1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644AD0-57F7-094F-A3A4-D5E46E4E5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05008" y="4099548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05423-983C-0F42-AD62-09CC5937E6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B81A75D-6185-754B-94A9-530861CEF5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5008" y="1611477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93E4F-6F26-3F4A-B98C-D14E3F97D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00680"/>
            <a:ext cx="3152330" cy="6075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66D111-EABD-934E-9606-C1FAEE903FAC}"/>
              </a:ext>
            </a:extLst>
          </p:cNvPr>
          <p:cNvSpPr txBox="1"/>
          <p:nvPr userDrawn="1"/>
        </p:nvSpPr>
        <p:spPr>
          <a:xfrm>
            <a:off x="2514600" y="-44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1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09CDF7-6D7C-E843-B704-0D26734AE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97" r="80192"/>
          <a:stretch/>
        </p:blipFill>
        <p:spPr>
          <a:xfrm>
            <a:off x="9097108" y="3791960"/>
            <a:ext cx="2414954" cy="233875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1B9663-D2FB-0A47-B820-68385720A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2702" y="1437125"/>
            <a:ext cx="4679887" cy="4218683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CF2F6AE-C3BD-8C44-BCE8-28FA6E40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A79375B-0A10-644E-AB71-8BC27B044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55245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05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D96AAD-EBAE-3C45-9A74-FE321ADD8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6" t="88158" r="80191" b="1"/>
          <a:stretch/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B2469-2EB4-F84E-A129-5FBD4149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6" t="88158" r="80191" b="1"/>
          <a:stretch/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063953-EAE8-4743-B6C7-C20C322B3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579" y="430105"/>
            <a:ext cx="11035861" cy="766989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A3B2DB-E136-9F42-8824-29B39C9C7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939" y="4108974"/>
            <a:ext cx="2606040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7F8106A-D2FC-2D47-99D6-D88B0EE4E5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022" y="4108974"/>
            <a:ext cx="260604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B39890F-DEC5-6E46-8FE0-5701F842F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5986" y="4110559"/>
            <a:ext cx="2606040" cy="43815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b="1" dirty="0">
                <a:solidFill>
                  <a:srgbClr val="001E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Caption goes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0DA7729A-D4ED-284D-9571-BE3BCD72FD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6145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AC3DB5E5-FC54-CA41-88A0-0AA6CAECA36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68093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31F2BB-6641-754F-8594-AC40F886ED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82062" y="1294401"/>
            <a:ext cx="2629795" cy="2608727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id-ID" dirty="0" err="1"/>
              <a:t>Click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add</a:t>
            </a:r>
            <a:r>
              <a:rPr lang="id-ID" dirty="0"/>
              <a:t> </a:t>
            </a:r>
            <a:r>
              <a:rPr lang="id-ID" dirty="0" err="1"/>
              <a:t>photo</a:t>
            </a:r>
            <a:endParaRPr lang="id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49B61A-EC0D-074E-9EC9-5BF7523BC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6" t="88158" r="80191" b="1"/>
          <a:stretch/>
        </p:blipFill>
        <p:spPr>
          <a:xfrm rot="5400000">
            <a:off x="11507447" y="2192742"/>
            <a:ext cx="613620" cy="8120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60373-17B6-0F45-9FB4-204627AF6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6" t="88158" r="80191" b="1"/>
          <a:stretch/>
        </p:blipFill>
        <p:spPr>
          <a:xfrm rot="5400000">
            <a:off x="117451" y="2192743"/>
            <a:ext cx="613620" cy="81204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F077F0-1EB9-41EE-B833-8F206EC8E4A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108022" y="4752970"/>
            <a:ext cx="2606040" cy="171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5260005-AD22-406B-97C9-E25EF40AC68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793939" y="4756140"/>
            <a:ext cx="2606040" cy="171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95388C9-3CDC-45C8-84A7-DF524839F76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8462039" y="4756140"/>
            <a:ext cx="2606040" cy="1714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ctr">
              <a:defRPr sz="16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053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9D45DC-DD11-2B43-BCCA-0080D714F9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437126"/>
            <a:ext cx="5524500" cy="4050861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4BA1853-F735-F64E-807B-D2D79E79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9E570CE-B5C1-B148-9C81-45F137959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50546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168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4390B8-F5A6-DC4C-95B7-DC0760C0D9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27950" y="427475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8FF2F8D-D4EF-6049-A031-899F44F0E3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27950" y="3293224"/>
            <a:ext cx="3892550" cy="2566047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2A977-0915-D942-8D9B-557EB78D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27475"/>
            <a:ext cx="6642100" cy="81100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EF65F6D-A292-1047-808C-B11F4A28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66421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750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AF2651-3E17-AA4E-9587-82202DB57A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" y="1196599"/>
            <a:ext cx="11049000" cy="3157474"/>
          </a:xfrm>
          <a:prstGeom prst="rect">
            <a:avLst/>
          </a:pr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70F768-77C3-C24C-A38F-BE1E1E8A4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429610"/>
            <a:ext cx="5980129" cy="76698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dirty="0"/>
              <a:t>Slide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7A3074-C68E-4852-9FE5-6529090A52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1500" y="4654550"/>
            <a:ext cx="6196944" cy="155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318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585415-ECAB-7749-9438-98667466F0EE}"/>
              </a:ext>
            </a:extLst>
          </p:cNvPr>
          <p:cNvSpPr/>
          <p:nvPr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rgbClr val="001E6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B460D-E86D-3A4C-92BA-4EDF763DFAFA}"/>
              </a:ext>
            </a:extLst>
          </p:cNvPr>
          <p:cNvSpPr/>
          <p:nvPr userDrawn="1"/>
        </p:nvSpPr>
        <p:spPr>
          <a:xfrm>
            <a:off x="-1" y="0"/>
            <a:ext cx="4249271" cy="6858000"/>
          </a:xfrm>
          <a:prstGeom prst="rect">
            <a:avLst/>
          </a:prstGeom>
          <a:solidFill>
            <a:srgbClr val="001E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3367FE-A03A-0D4B-8464-6EA90E8DA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2" t="77592" r="78736"/>
          <a:stretch/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239BCF8-7759-3A41-A514-3A4A72C6F9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420" y="3622452"/>
            <a:ext cx="3239719" cy="2706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tetur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sahanis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nib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eget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ne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gravida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id-ID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3A340C-ED98-6C4F-A999-F28C9BE64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9" y="1222362"/>
            <a:ext cx="3257639" cy="461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sz="2000" b="1" spc="300" dirty="0">
                <a:ln w="190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07F020-7CB7-FA45-8230-53C05BB43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1866900"/>
            <a:ext cx="3225800" cy="1562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 Goes Here and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9D2A7B-D949-D84A-B563-9285D56DA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2" t="77592" r="78736"/>
          <a:stretch/>
        </p:blipFill>
        <p:spPr>
          <a:xfrm rot="10800000">
            <a:off x="571500" y="-737549"/>
            <a:ext cx="500083" cy="153679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4D5C75C-330E-FF43-B40F-90030894A7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805665" y="1222362"/>
            <a:ext cx="6796915" cy="4840508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cap="all" spc="300" baseline="0">
                <a:solidFill>
                  <a:schemeClr val="accent1"/>
                </a:solidFill>
              </a:defRPr>
            </a:lvl1pPr>
            <a:lvl2pPr marL="12700" indent="0">
              <a:buClr>
                <a:srgbClr val="001E62"/>
              </a:buClr>
              <a:buFontTx/>
              <a:buNone/>
              <a:tabLst/>
              <a:defRPr/>
            </a:lvl2pPr>
            <a:lvl3pPr marL="641350" indent="-171450">
              <a:buClr>
                <a:srgbClr val="001E62"/>
              </a:buClr>
              <a:buFont typeface="Arial" panose="020B0604020202020204" pitchFamily="34" charset="0"/>
              <a:buChar char="•"/>
              <a:tabLst/>
              <a:defRPr/>
            </a:lvl3pPr>
            <a:lvl4pPr marL="1485900" indent="-114300">
              <a:buClr>
                <a:srgbClr val="001E62"/>
              </a:buClr>
              <a:tabLst/>
              <a:defRPr sz="1200">
                <a:solidFill>
                  <a:schemeClr val="tx1"/>
                </a:solidFill>
              </a:defRPr>
            </a:lvl4pPr>
            <a:lvl5pPr marL="1952625" indent="-123825">
              <a:buClr>
                <a:srgbClr val="001E62"/>
              </a:buClr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FFB21-BBD8-584B-AD40-5FF15F1975E2}"/>
              </a:ext>
            </a:extLst>
          </p:cNvPr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A040F-DDFD-4E49-B911-5258CAF2D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" t="32936" r="-13" b="32936"/>
          <a:stretch/>
        </p:blipFill>
        <p:spPr>
          <a:xfrm>
            <a:off x="-1" y="2331188"/>
            <a:ext cx="12192000" cy="218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8638E0-CDBC-DC4F-8BB3-C27A3270B4E9}"/>
              </a:ext>
            </a:extLst>
          </p:cNvPr>
          <p:cNvSpPr/>
          <p:nvPr userDrawn="1"/>
        </p:nvSpPr>
        <p:spPr>
          <a:xfrm>
            <a:off x="-1" y="2331188"/>
            <a:ext cx="12192000" cy="21844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8EDC3A-B0ED-8A4D-8488-7A4C581CF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68" y="3156054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156186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6736B9-CC46-8040-9B10-88C725D12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85786" r="3" b="1251"/>
          <a:stretch/>
        </p:blipFill>
        <p:spPr>
          <a:xfrm>
            <a:off x="0" y="6007100"/>
            <a:ext cx="12192000" cy="88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BE2AD0-F3DD-C74E-AD44-71463A9CACDB}"/>
              </a:ext>
            </a:extLst>
          </p:cNvPr>
          <p:cNvSpPr/>
          <p:nvPr userDrawn="1"/>
        </p:nvSpPr>
        <p:spPr>
          <a:xfrm>
            <a:off x="196645" y="6409044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8EDC3A-B0ED-8A4D-8488-7A4C581CF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069" y="2793176"/>
            <a:ext cx="11035861" cy="76698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AA68CF-ED20-AF4E-B696-23793AE24597}"/>
              </a:ext>
            </a:extLst>
          </p:cNvPr>
          <p:cNvSpPr txBox="1"/>
          <p:nvPr userDrawn="1"/>
        </p:nvSpPr>
        <p:spPr>
          <a:xfrm>
            <a:off x="157317" y="6369355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6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466824-B371-3F4A-BBC7-17B5B0E282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E039C-5A95-5E48-B5F3-0DE41F24E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751" y="2295148"/>
            <a:ext cx="2326497" cy="22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7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40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84B8C-FA91-C54A-BD6B-A1BC753E5B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63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7D8984-ADB0-3045-B90A-B42AE6A3D17A}"/>
              </a:ext>
            </a:extLst>
          </p:cNvPr>
          <p:cNvSpPr/>
          <p:nvPr userDrawn="1"/>
        </p:nvSpPr>
        <p:spPr>
          <a:xfrm>
            <a:off x="7639" y="0"/>
            <a:ext cx="12192000" cy="6858000"/>
          </a:xfrm>
          <a:prstGeom prst="rect">
            <a:avLst/>
          </a:prstGeom>
          <a:solidFill>
            <a:srgbClr val="001E6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D9BB0-FDB4-1643-A5BC-76B17B0E9E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5271" y="2289120"/>
            <a:ext cx="6402301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45D1793-C324-2F44-822B-E01A274F1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242" y="1611477"/>
            <a:ext cx="2902358" cy="295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8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BC1185-857F-BF4F-A097-153EFBDA80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5828" y="4195872"/>
            <a:ext cx="492034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443CC-0BC6-3D4A-A896-85EAC5F85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9FAC25-A7F3-C24E-B4E9-8EC49C30E5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50" y="5246523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0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136" y="1854679"/>
            <a:ext cx="10058400" cy="359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0688" y="6258874"/>
            <a:ext cx="6400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CCF984-64AA-42B4-8D2F-66BCDE3A5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solidFill>
          <a:srgbClr val="D5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5D4C-E2BA-FC41-B781-35F9710CC0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2705" y="2205037"/>
            <a:ext cx="5876785" cy="165576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presentation title goes here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4086E-82B4-ED47-AD55-AB40607C04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2705" y="4099548"/>
            <a:ext cx="5876784" cy="6075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name(s)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0A15A9D-096D-4642-BCED-084CA3DB7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2705" y="4945868"/>
            <a:ext cx="2902358" cy="295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400" b="1" cap="all" spc="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 spc="300">
                <a:solidFill>
                  <a:srgbClr val="D5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3A904-EC83-5743-9E0B-7E8D3EF4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4" t="1686" r="76195" b="71329"/>
          <a:stretch/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278586-14BC-D246-91E3-D3363FB09E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8457E-57CF-E648-BAF2-42E9BED8C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4" t="1686" r="76195" b="71329"/>
          <a:stretch/>
        </p:blipFill>
        <p:spPr>
          <a:xfrm>
            <a:off x="1650124" y="115614"/>
            <a:ext cx="1252234" cy="185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DB8EA-EADE-B64F-8B29-2877668CCB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469" y="5865392"/>
            <a:ext cx="3091621" cy="5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E95BB1C-7367-174E-86AC-B5EAD9C7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923FF0-91A2-FC4E-B343-37CB42E6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094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64">
          <p15:clr>
            <a:srgbClr val="FBAE40"/>
          </p15:clr>
        </p15:guide>
        <p15:guide id="4" pos="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8F257AB-AF45-934E-BFF1-AE4DC3D9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372C3B-4935-CC40-AD8B-F5A0EA68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59763C-470E-8D47-8354-F06F0B2376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8100" y="1437126"/>
            <a:ext cx="52578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07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F6C8-2EBB-C945-9D96-59D1AC7D5F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FCDC9-0012-9940-B483-68070FC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53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FD562A-841F-164A-BD9C-341DA56A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9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70E8F9-5D9E-104F-82AD-62803F277A1F}"/>
              </a:ext>
            </a:extLst>
          </p:cNvPr>
          <p:cNvCxnSpPr/>
          <p:nvPr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52CFAA-0912-6041-857E-9E2DB17FF3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6811" y="1439648"/>
            <a:ext cx="435077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534FDD0-98EB-0E4B-BA13-8EFEC697F5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6262" y="2759720"/>
            <a:ext cx="4351333" cy="29114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AE6B37B-7A9E-AC4A-8603-521DF936A0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996585"/>
            <a:ext cx="4838700" cy="4864830"/>
          </a:xfrm>
          <a:custGeom>
            <a:avLst/>
            <a:gdLst>
              <a:gd name="connsiteX0" fmla="*/ 2686415 w 5372830"/>
              <a:gd name="connsiteY0" fmla="*/ 0 h 5372830"/>
              <a:gd name="connsiteX1" fmla="*/ 5372830 w 5372830"/>
              <a:gd name="connsiteY1" fmla="*/ 2686415 h 5372830"/>
              <a:gd name="connsiteX2" fmla="*/ 2686415 w 5372830"/>
              <a:gd name="connsiteY2" fmla="*/ 5372830 h 5372830"/>
              <a:gd name="connsiteX3" fmla="*/ 0 w 5372830"/>
              <a:gd name="connsiteY3" fmla="*/ 2686415 h 5372830"/>
              <a:gd name="connsiteX4" fmla="*/ 2686415 w 5372830"/>
              <a:gd name="connsiteY4" fmla="*/ 0 h 537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2830" h="5372830">
                <a:moveTo>
                  <a:pt x="2686415" y="0"/>
                </a:moveTo>
                <a:cubicBezTo>
                  <a:pt x="4170081" y="0"/>
                  <a:pt x="5372830" y="1202749"/>
                  <a:pt x="5372830" y="2686415"/>
                </a:cubicBezTo>
                <a:cubicBezTo>
                  <a:pt x="5372830" y="4170081"/>
                  <a:pt x="4170081" y="5372830"/>
                  <a:pt x="2686415" y="5372830"/>
                </a:cubicBezTo>
                <a:cubicBezTo>
                  <a:pt x="1202749" y="5372830"/>
                  <a:pt x="0" y="4170081"/>
                  <a:pt x="0" y="2686415"/>
                </a:cubicBezTo>
                <a:cubicBezTo>
                  <a:pt x="0" y="1202749"/>
                  <a:pt x="1202749" y="0"/>
                  <a:pt x="2686415" y="0"/>
                </a:cubicBezTo>
                <a:close/>
              </a:path>
            </a:pathLst>
          </a:custGeom>
          <a:pattFill prst="pct20">
            <a:fgClr>
              <a:srgbClr val="D5003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03B19A-E5F1-7849-87E8-BC837A98B735}"/>
              </a:ext>
            </a:extLst>
          </p:cNvPr>
          <p:cNvCxnSpPr/>
          <p:nvPr userDrawn="1"/>
        </p:nvCxnSpPr>
        <p:spPr>
          <a:xfrm>
            <a:off x="6096000" y="1030014"/>
            <a:ext cx="0" cy="4750676"/>
          </a:xfrm>
          <a:prstGeom prst="line">
            <a:avLst/>
          </a:prstGeom>
          <a:ln>
            <a:solidFill>
              <a:srgbClr val="D500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8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8475C8-B220-2F40-8250-A8DABF108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r="80192" b="1"/>
          <a:stretch/>
        </p:blipFill>
        <p:spPr>
          <a:xfrm>
            <a:off x="0" y="1"/>
            <a:ext cx="2414954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E3E459-9CC3-0140-8DAD-816081458959}"/>
              </a:ext>
            </a:extLst>
          </p:cNvPr>
          <p:cNvSpPr/>
          <p:nvPr userDrawn="1"/>
        </p:nvSpPr>
        <p:spPr>
          <a:xfrm>
            <a:off x="196645" y="6439768"/>
            <a:ext cx="304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F14035-00BE-DA4B-8DEA-5CF7088969E9}"/>
              </a:ext>
            </a:extLst>
          </p:cNvPr>
          <p:cNvSpPr txBox="1"/>
          <p:nvPr userDrawn="1"/>
        </p:nvSpPr>
        <p:spPr>
          <a:xfrm>
            <a:off x="157317" y="6409911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D3743E-57E4-804E-B8B7-FE965FD08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37229" y="1439648"/>
            <a:ext cx="5948313" cy="1228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1E62"/>
                </a:solidFill>
              </a:defRPr>
            </a:lvl1pPr>
          </a:lstStyle>
          <a:p>
            <a:pPr lvl="0"/>
            <a:r>
              <a:rPr lang="en-US" dirty="0"/>
              <a:t>Headline goes here and here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8CD0619C-95A7-664C-8775-F34BF89EE6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7230" y="2759720"/>
            <a:ext cx="5948312" cy="316974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F74CC7FA-159A-A245-AC24-50F9BEA243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9435" y="1439648"/>
            <a:ext cx="3859565" cy="3970552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423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218E8F-10A9-6445-A422-50AED2FB7719}"/>
              </a:ext>
            </a:extLst>
          </p:cNvPr>
          <p:cNvSpPr txBox="1"/>
          <p:nvPr userDrawn="1"/>
        </p:nvSpPr>
        <p:spPr>
          <a:xfrm>
            <a:off x="125425" y="6439768"/>
            <a:ext cx="60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165C24F-D5A7-7547-9DA1-2768CBD8B2AD}" type="slidenum">
              <a:rPr lang="en-US" sz="14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B5935-E507-3B44-AD51-1D3B1F0405E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BA86899-E688-504E-A570-178B715E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5117A9-42CA-BD41-9D8D-547D5CDB2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437126"/>
            <a:ext cx="11049000" cy="44907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53ED9-6758-5C4A-B0DC-BD4F58B2693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017" y="6126480"/>
            <a:ext cx="604558" cy="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21" r:id="rId6"/>
    <p:sldLayoutId id="2147483715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6" r:id="rId16"/>
    <p:sldLayoutId id="2147483718" r:id="rId17"/>
    <p:sldLayoutId id="2147483719" r:id="rId18"/>
    <p:sldLayoutId id="2147483720" r:id="rId19"/>
    <p:sldLayoutId id="214748372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01E6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3500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098550" indent="-184150" algn="l" defTabSz="914400" rtl="0" eaLnBrk="1" latinLnBrk="0" hangingPunct="1">
        <a:lnSpc>
          <a:spcPct val="100000"/>
        </a:lnSpc>
        <a:spcBef>
          <a:spcPts val="500"/>
        </a:spcBef>
        <a:buClr>
          <a:srgbClr val="001E62"/>
        </a:buClr>
        <a:buFont typeface="System Font Regular"/>
        <a:buChar char="–"/>
        <a:tabLst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4">
          <p15:clr>
            <a:srgbClr val="F26B43"/>
          </p15:clr>
        </p15:guide>
        <p15:guide id="4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tlii.edu.au/cgi-bin/viewdoc/au/cases/nsw/NSWCA/2020/54.html?context=1;query=workers%20compensation%20nominal%20insurer%20v%20hill;mask_path=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D640EA-5727-4672-930C-D1B244918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705" y="2191774"/>
            <a:ext cx="9325820" cy="1655763"/>
          </a:xfrm>
        </p:spPr>
        <p:txBody>
          <a:bodyPr>
            <a:normAutofit fontScale="90000"/>
          </a:bodyPr>
          <a:lstStyle/>
          <a:p>
            <a:r>
              <a:rPr lang="en-US" dirty="0"/>
              <a:t>Workplace Violence Trends in Illinois </a:t>
            </a:r>
            <a:br>
              <a:rPr lang="en-US" dirty="0"/>
            </a:br>
            <a:endParaRPr lang="en-US" sz="2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797F894-BEED-476A-B8DB-D460E7F2E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705" y="4338296"/>
            <a:ext cx="5876784" cy="607572"/>
          </a:xfrm>
        </p:spPr>
        <p:txBody>
          <a:bodyPr/>
          <a:lstStyle/>
          <a:p>
            <a:r>
              <a:rPr lang="en-US" dirty="0"/>
              <a:t>Brett Shannon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127B89-2093-45CF-AAC3-87A27C158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12/09/2021</a:t>
            </a:r>
          </a:p>
        </p:txBody>
      </p:sp>
    </p:spTree>
    <p:extLst>
      <p:ext uri="{BB962C8B-B14F-4D97-AF65-F5344CB8AC3E}">
        <p14:creationId xmlns:p14="http://schemas.microsoft.com/office/powerpoint/2010/main" val="1455825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6B0D34-FD3A-9E46-A614-DBFC6AE6F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77999"/>
              </p:ext>
            </p:extLst>
          </p:nvPr>
        </p:nvGraphicFramePr>
        <p:xfrm>
          <a:off x="1584356" y="1737360"/>
          <a:ext cx="9323130" cy="4535432"/>
        </p:xfrm>
        <a:graphic>
          <a:graphicData uri="http://schemas.openxmlformats.org/drawingml/2006/table">
            <a:tbl>
              <a:tblPr/>
              <a:tblGrid>
                <a:gridCol w="6147453">
                  <a:extLst>
                    <a:ext uri="{9D8B030D-6E8A-4147-A177-3AD203B41FA5}">
                      <a16:colId xmlns:a16="http://schemas.microsoft.com/office/drawing/2014/main" val="1837650974"/>
                    </a:ext>
                  </a:extLst>
                </a:gridCol>
                <a:gridCol w="3175677">
                  <a:extLst>
                    <a:ext uri="{9D8B030D-6E8A-4147-A177-3AD203B41FA5}">
                      <a16:colId xmlns:a16="http://schemas.microsoft.com/office/drawing/2014/main" val="2037850608"/>
                    </a:ext>
                  </a:extLst>
                </a:gridCol>
              </a:tblGrid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Assault Category</a:t>
                      </a:r>
                      <a:endParaRPr lang="en-AU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(n=7313)</a:t>
                      </a:r>
                      <a:endParaRPr lang="en-AU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58" marR="17158" marT="1715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0649019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Bodily Force 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6057 (82.83%)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140305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Assault Sport Equipment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 (6.52%)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960167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Assault Unspecified Means</a:t>
                      </a:r>
                      <a:endParaRPr lang="en-A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 (4.83%)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715027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Blunt Object 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 (3.17%)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03257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Sharp Object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 (1.46%)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348587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Unspecified Firearm 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(0.83%)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96776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Sexual Assault </a:t>
                      </a:r>
                      <a:endParaRPr lang="en-A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(0.26%)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831139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Abuse by Non Family Member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(0.15%)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06498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Hit by Motor Vehicle 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(0.14%)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586724"/>
                  </a:ext>
                </a:extLst>
              </a:tr>
              <a:tr h="41231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Handgun</a:t>
                      </a:r>
                      <a:endParaRPr lang="en-AU" sz="2200" b="0" i="0" u="none" strike="noStrike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(0.11%)</a:t>
                      </a:r>
                      <a:endParaRPr lang="en-AU" sz="2200" b="0" i="0" u="none" strike="noStrike" dirty="0">
                        <a:effectLst/>
                        <a:latin typeface="+mn-lt"/>
                      </a:endParaRPr>
                    </a:p>
                  </a:txBody>
                  <a:tcPr marL="17158" marR="17158" marT="171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76952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D703E0F-1909-487F-9C59-BEA63AC6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/>
              <a:t>Workers Comp Assault Category Top 10</a:t>
            </a:r>
          </a:p>
        </p:txBody>
      </p:sp>
    </p:spTree>
    <p:extLst>
      <p:ext uri="{BB962C8B-B14F-4D97-AF65-F5344CB8AC3E}">
        <p14:creationId xmlns:p14="http://schemas.microsoft.com/office/powerpoint/2010/main" val="275510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7E3A-FCA1-6C45-BCF0-5D8A95FB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 fontScale="90000"/>
          </a:bodyPr>
          <a:lstStyle/>
          <a:p>
            <a:r>
              <a:rPr lang="en-AU" sz="4000" dirty="0"/>
              <a:t>Workers Compensation Cases – </a:t>
            </a:r>
            <a:br>
              <a:rPr lang="en-AU" sz="4000" dirty="0"/>
            </a:br>
            <a:r>
              <a:rPr lang="en-AU" sz="4000" dirty="0"/>
              <a:t>Nature of Severe Injuries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BE85F1-C572-5644-9E69-A328DFFAF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36365"/>
              </p:ext>
            </p:extLst>
          </p:nvPr>
        </p:nvGraphicFramePr>
        <p:xfrm>
          <a:off x="1840675" y="1903614"/>
          <a:ext cx="8282379" cy="3598692"/>
        </p:xfrm>
        <a:graphic>
          <a:graphicData uri="http://schemas.openxmlformats.org/drawingml/2006/table">
            <a:tbl>
              <a:tblPr/>
              <a:tblGrid>
                <a:gridCol w="3765797">
                  <a:extLst>
                    <a:ext uri="{9D8B030D-6E8A-4147-A177-3AD203B41FA5}">
                      <a16:colId xmlns:a16="http://schemas.microsoft.com/office/drawing/2014/main" val="4283139258"/>
                    </a:ext>
                  </a:extLst>
                </a:gridCol>
                <a:gridCol w="4516582">
                  <a:extLst>
                    <a:ext uri="{9D8B030D-6E8A-4147-A177-3AD203B41FA5}">
                      <a16:colId xmlns:a16="http://schemas.microsoft.com/office/drawing/2014/main" val="1674950877"/>
                    </a:ext>
                  </a:extLst>
                </a:gridCol>
              </a:tblGrid>
              <a:tr h="48137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Nature of Injury</a:t>
                      </a:r>
                      <a:endParaRPr lang="en-AU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11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(%) (n=7313)</a:t>
                      </a:r>
                      <a:endParaRPr lang="en-AU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3611" marR="23611" marT="2361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382007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Fracture</a:t>
                      </a:r>
                      <a:endParaRPr lang="en-AU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(7.40%)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9891829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Dislocation</a:t>
                      </a:r>
                      <a:endParaRPr lang="en-AU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(0.42%)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2412912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</a:t>
                      </a:r>
                      <a:endParaRPr lang="en-AU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 (5.11%)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285829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Wound</a:t>
                      </a:r>
                      <a:endParaRPr lang="en-AU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1268 (17.34%)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660716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Burns</a:t>
                      </a:r>
                      <a:endParaRPr lang="en-AU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(0.08%)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1582166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Blood vessels</a:t>
                      </a:r>
                      <a:endParaRPr lang="en-AU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(0.11%)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02638"/>
                  </a:ext>
                </a:extLst>
              </a:tr>
              <a:tr h="445331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Crush</a:t>
                      </a:r>
                      <a:endParaRPr lang="en-AU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1663" marR="23611" marT="23611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(0.10%)</a:t>
                      </a:r>
                    </a:p>
                  </a:txBody>
                  <a:tcPr marL="6350" marR="6350" marT="635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466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5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BA0E-5C4F-4604-B8D9-8F963135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Workers Compensation Cases – Descriptors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CFA9-CB5B-41C4-BC91-82AFA694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Fractures predominantly of the Face (40.4%) and upper extremities (26.8%)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Wounds – 57.9% to the upper extremities,  32.4% to the head and face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95.2% of internal injuries were to the brain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118/7313 (1.6%) Inpatient Cases (&gt;24 </a:t>
            </a:r>
            <a:r>
              <a:rPr lang="en-US" dirty="0" err="1"/>
              <a:t>hrs</a:t>
            </a:r>
            <a:r>
              <a:rPr lang="en-US" dirty="0"/>
              <a:t> at initial hospital)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57/7313 (0.78%) required operation at initial hospital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Mean hospital charges $4455.98 (SD=$14160.62)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Minimal variation by Month or Weekday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8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BFB97E-AA37-5246-9C3B-7430824D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Reports of Injury (FROI) cases 2018-2021</a:t>
            </a:r>
          </a:p>
        </p:txBody>
      </p:sp>
    </p:spTree>
    <p:extLst>
      <p:ext uri="{BB962C8B-B14F-4D97-AF65-F5344CB8AC3E}">
        <p14:creationId xmlns:p14="http://schemas.microsoft.com/office/powerpoint/2010/main" val="363991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86EF-8E64-4640-BA46-907B64F7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FROI Assault data January 2018 – October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ACDB-296E-42DD-976F-AD2C09024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854679"/>
            <a:ext cx="10265664" cy="39474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1103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39% (427/1103) occurred off site on other premises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84% Full time, 10% part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60% &gt; $20 average per hour (n=688)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12 Deaths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USDA coding </a:t>
            </a:r>
          </a:p>
          <a:p>
            <a:pPr lvl="1"/>
            <a:r>
              <a:rPr lang="en-US" dirty="0"/>
              <a:t>Urban (1-3) = 91.8%</a:t>
            </a:r>
          </a:p>
          <a:p>
            <a:pPr lvl="1"/>
            <a:r>
              <a:rPr lang="en-US" dirty="0"/>
              <a:t>Rural (4-9) = 8.2%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7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DC29-DE39-5C41-A6CC-3FFD37CC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AU" sz="4000" dirty="0"/>
              <a:t>FROI - Cause of Injury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B7F230-13AD-9743-BD90-3BA6D3C90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78823"/>
              </p:ext>
            </p:extLst>
          </p:nvPr>
        </p:nvGraphicFramePr>
        <p:xfrm>
          <a:off x="1592774" y="1737360"/>
          <a:ext cx="9757978" cy="453543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025952">
                  <a:extLst>
                    <a:ext uri="{9D8B030D-6E8A-4147-A177-3AD203B41FA5}">
                      <a16:colId xmlns:a16="http://schemas.microsoft.com/office/drawing/2014/main" val="3624442702"/>
                    </a:ext>
                  </a:extLst>
                </a:gridCol>
                <a:gridCol w="1984097">
                  <a:extLst>
                    <a:ext uri="{9D8B030D-6E8A-4147-A177-3AD203B41FA5}">
                      <a16:colId xmlns:a16="http://schemas.microsoft.com/office/drawing/2014/main" val="604832156"/>
                    </a:ext>
                  </a:extLst>
                </a:gridCol>
                <a:gridCol w="2747929">
                  <a:extLst>
                    <a:ext uri="{9D8B030D-6E8A-4147-A177-3AD203B41FA5}">
                      <a16:colId xmlns:a16="http://schemas.microsoft.com/office/drawing/2014/main" val="922138110"/>
                    </a:ext>
                  </a:extLst>
                </a:gridCol>
              </a:tblGrid>
              <a:tr h="758544">
                <a:tc>
                  <a:txBody>
                    <a:bodyPr/>
                    <a:lstStyle/>
                    <a:p>
                      <a:pPr algn="l" fontAlgn="b"/>
                      <a:endParaRPr lang="en-AU" sz="3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32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AU" sz="3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32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% (n=1103)</a:t>
                      </a:r>
                      <a:endParaRPr lang="en-AU" sz="3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883359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Person in Act of a Crime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858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77.79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908164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Fellow Worker, Patient or Other Person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10.52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93755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Struck or Injured, NOC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2.09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008518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Gunshot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1.90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855515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Strain or Injury By, NOC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1.27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68325"/>
                  </a:ext>
                </a:extLst>
              </a:tr>
              <a:tr h="629481">
                <a:tc>
                  <a:txBody>
                    <a:bodyPr/>
                    <a:lstStyle/>
                    <a:p>
                      <a:pPr algn="l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Animal or Insect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AU" sz="2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0.73</a:t>
                      </a:r>
                      <a:endParaRPr lang="en-AU" sz="2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61" marR="89261" marT="18595" marB="17852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0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9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0626-B63E-FC49-9A0E-B6E9488F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AU" sz="4000" dirty="0"/>
              <a:t>FROI – Nature of Injury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B45BCC-662D-0E47-9AEA-821524B0C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90403"/>
              </p:ext>
            </p:extLst>
          </p:nvPr>
        </p:nvGraphicFramePr>
        <p:xfrm>
          <a:off x="1669355" y="1737360"/>
          <a:ext cx="8844146" cy="4535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3807">
                  <a:extLst>
                    <a:ext uri="{9D8B030D-6E8A-4147-A177-3AD203B41FA5}">
                      <a16:colId xmlns:a16="http://schemas.microsoft.com/office/drawing/2014/main" val="2391748888"/>
                    </a:ext>
                  </a:extLst>
                </a:gridCol>
                <a:gridCol w="1676038">
                  <a:extLst>
                    <a:ext uri="{9D8B030D-6E8A-4147-A177-3AD203B41FA5}">
                      <a16:colId xmlns:a16="http://schemas.microsoft.com/office/drawing/2014/main" val="4291417046"/>
                    </a:ext>
                  </a:extLst>
                </a:gridCol>
                <a:gridCol w="1674301">
                  <a:extLst>
                    <a:ext uri="{9D8B030D-6E8A-4147-A177-3AD203B41FA5}">
                      <a16:colId xmlns:a16="http://schemas.microsoft.com/office/drawing/2014/main" val="2544622009"/>
                    </a:ext>
                  </a:extLst>
                </a:gridCol>
              </a:tblGrid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u="none" strike="noStrike" dirty="0">
                          <a:effectLst/>
                        </a:rPr>
                        <a:t>Nature of Injury 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1" u="none" strike="noStrike" dirty="0">
                          <a:effectLst/>
                        </a:rPr>
                        <a:t>Frequency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1" u="none" strike="noStrike" dirty="0">
                          <a:effectLst/>
                        </a:rPr>
                        <a:t>% (n=1103)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extLst>
                  <a:ext uri="{0D108BD9-81ED-4DB2-BD59-A6C34878D82A}">
                    <a16:rowId xmlns:a16="http://schemas.microsoft.com/office/drawing/2014/main" val="108619621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Contusion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206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511623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Strain or Tear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195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032074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All Other non specific Injuries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116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5363456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Fracture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109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617268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Mental Stress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93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425041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Sprain or Tear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86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6840003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Laceration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50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422620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Multiple Physical Injuries Only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 dirty="0">
                          <a:effectLst/>
                        </a:rPr>
                        <a:t>50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6693436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Concussion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38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804091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Puncture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38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572754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Inflammation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u="none" strike="noStrike">
                          <a:effectLst/>
                        </a:rPr>
                        <a:t>32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942" marR="17942" marT="17942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864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17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9A21-7ACD-E04D-A03F-8AF80B23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AU" sz="4000" dirty="0"/>
              <a:t>Assault by Occupation (2018-2021)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F36AB1-E074-E64E-A1D8-9997DA4C4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264113"/>
              </p:ext>
            </p:extLst>
          </p:nvPr>
        </p:nvGraphicFramePr>
        <p:xfrm>
          <a:off x="838200" y="1937063"/>
          <a:ext cx="10506456" cy="413602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40055">
                  <a:extLst>
                    <a:ext uri="{9D8B030D-6E8A-4147-A177-3AD203B41FA5}">
                      <a16:colId xmlns:a16="http://schemas.microsoft.com/office/drawing/2014/main" val="788390206"/>
                    </a:ext>
                  </a:extLst>
                </a:gridCol>
                <a:gridCol w="1588654">
                  <a:extLst>
                    <a:ext uri="{9D8B030D-6E8A-4147-A177-3AD203B41FA5}">
                      <a16:colId xmlns:a16="http://schemas.microsoft.com/office/drawing/2014/main" val="4069244612"/>
                    </a:ext>
                  </a:extLst>
                </a:gridCol>
                <a:gridCol w="2477747">
                  <a:extLst>
                    <a:ext uri="{9D8B030D-6E8A-4147-A177-3AD203B41FA5}">
                      <a16:colId xmlns:a16="http://schemas.microsoft.com/office/drawing/2014/main" val="527053007"/>
                    </a:ext>
                  </a:extLst>
                </a:gridCol>
              </a:tblGrid>
              <a:tr h="465245">
                <a:tc>
                  <a:txBody>
                    <a:bodyPr/>
                    <a:lstStyle/>
                    <a:p>
                      <a:pPr algn="l" fontAlgn="b"/>
                      <a:r>
                        <a:rPr lang="en-AU" sz="26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Occupation</a:t>
                      </a:r>
                      <a:endParaRPr lang="en-AU" sz="26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4725" marT="136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600" b="1" u="none" strike="noStrike" cap="none" spc="30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AU" sz="26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4725" marT="1367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% (total=1103) </a:t>
                      </a:r>
                      <a:endParaRPr lang="en-AU" sz="2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4725" marT="13677" marB="0" anchor="ctr"/>
                </a:tc>
                <a:extLst>
                  <a:ext uri="{0D108BD9-81ED-4DB2-BD59-A6C34878D82A}">
                    <a16:rowId xmlns:a16="http://schemas.microsoft.com/office/drawing/2014/main" val="4197867529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Protective Services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26.93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extLst>
                  <a:ext uri="{0D108BD9-81ED-4DB2-BD59-A6C34878D82A}">
                    <a16:rowId xmlns:a16="http://schemas.microsoft.com/office/drawing/2014/main" val="1762441854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Uncoded insufficient information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12.60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extLst>
                  <a:ext uri="{0D108BD9-81ED-4DB2-BD59-A6C34878D82A}">
                    <a16:rowId xmlns:a16="http://schemas.microsoft.com/office/drawing/2014/main" val="2166773117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Healthcare Practitioners and Technical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9.79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extLst>
                  <a:ext uri="{0D108BD9-81ED-4DB2-BD59-A6C34878D82A}">
                    <a16:rowId xmlns:a16="http://schemas.microsoft.com/office/drawing/2014/main" val="3809998301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Transportation and Material Moving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9.07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extLst>
                  <a:ext uri="{0D108BD9-81ED-4DB2-BD59-A6C34878D82A}">
                    <a16:rowId xmlns:a16="http://schemas.microsoft.com/office/drawing/2014/main" val="1977790052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Office and Administrative Support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7.16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extLst>
                  <a:ext uri="{0D108BD9-81ED-4DB2-BD59-A6C34878D82A}">
                    <a16:rowId xmlns:a16="http://schemas.microsoft.com/office/drawing/2014/main" val="2404523472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Sales and Related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7.07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extLst>
                  <a:ext uri="{0D108BD9-81ED-4DB2-BD59-A6C34878D82A}">
                    <a16:rowId xmlns:a16="http://schemas.microsoft.com/office/drawing/2014/main" val="1068598813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Education, Training, and Library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3.99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extLst>
                  <a:ext uri="{0D108BD9-81ED-4DB2-BD59-A6C34878D82A}">
                    <a16:rowId xmlns:a16="http://schemas.microsoft.com/office/drawing/2014/main" val="1902851160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Management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3.99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/>
                </a:tc>
                <a:extLst>
                  <a:ext uri="{0D108BD9-81ED-4DB2-BD59-A6C34878D82A}">
                    <a16:rowId xmlns:a16="http://schemas.microsoft.com/office/drawing/2014/main" val="787746929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Community and Social Service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3.72</a:t>
                      </a:r>
                      <a:endParaRPr lang="en-AU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13677" marT="13677" marB="0" anchor="b"/>
                </a:tc>
                <a:extLst>
                  <a:ext uri="{0D108BD9-81ED-4DB2-BD59-A6C34878D82A}">
                    <a16:rowId xmlns:a16="http://schemas.microsoft.com/office/drawing/2014/main" val="500306353"/>
                  </a:ext>
                </a:extLst>
              </a:tr>
              <a:tr h="367078">
                <a:tc>
                  <a:txBody>
                    <a:bodyPr/>
                    <a:lstStyle/>
                    <a:p>
                      <a:pPr algn="l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Food Preparation and Serving Related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9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3.63</a:t>
                      </a:r>
                      <a:endParaRPr lang="en-AU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5" marR="13677" marT="1367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71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14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8BBE-ED04-4EFB-91BC-25DEBBEB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Stress claims (n=93)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4184-3C76-4AFB-8128-C10688ED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20% uncoded industry / occupation </a:t>
            </a:r>
          </a:p>
          <a:p>
            <a:r>
              <a:rPr lang="en-US" sz="2400" dirty="0">
                <a:latin typeface="+mn-lt"/>
              </a:rPr>
              <a:t>INDUSTRY </a:t>
            </a:r>
          </a:p>
          <a:p>
            <a:pPr lvl="1"/>
            <a:r>
              <a:rPr lang="en-US" sz="2400" dirty="0">
                <a:latin typeface="+mn-lt"/>
              </a:rPr>
              <a:t>Transport and warehousing (16%), Retail and Trade, Accommodation (15%) and Food Services (11%) Finance and Insurance (11%) </a:t>
            </a:r>
          </a:p>
          <a:p>
            <a:r>
              <a:rPr lang="en-US" sz="2400" dirty="0">
                <a:latin typeface="+mn-lt"/>
              </a:rPr>
              <a:t>OCCUPATION</a:t>
            </a:r>
          </a:p>
          <a:p>
            <a:pPr lvl="1"/>
            <a:r>
              <a:rPr lang="en-US" sz="2400" dirty="0">
                <a:latin typeface="+mn-lt"/>
              </a:rPr>
              <a:t>Sales and related ( 17.2%), Office and Admin support (17.2% ), Transport (11.8), Installation, maintenance and repair (9.7%)</a:t>
            </a:r>
          </a:p>
        </p:txBody>
      </p:sp>
    </p:spTree>
    <p:extLst>
      <p:ext uri="{BB962C8B-B14F-4D97-AF65-F5344CB8AC3E}">
        <p14:creationId xmlns:p14="http://schemas.microsoft.com/office/powerpoint/2010/main" val="687005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03F0-4332-4447-B673-1F489438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Recommendations during COVID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0A030-A40B-4553-9FB5-C59B3406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521" y="1937398"/>
            <a:ext cx="3016170" cy="755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Minimize contact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6A30C-CF9C-448D-B071-8D8B7748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609" y="1828519"/>
            <a:ext cx="1295400" cy="1409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480A6-002F-402D-BB4F-F969C7597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459" y="3535705"/>
            <a:ext cx="1409700" cy="1314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9A277A-9AA8-4F18-BA66-F8B954BAAF73}"/>
              </a:ext>
            </a:extLst>
          </p:cNvPr>
          <p:cNvSpPr txBox="1">
            <a:spLocks/>
          </p:cNvSpPr>
          <p:nvPr/>
        </p:nvSpPr>
        <p:spPr>
          <a:xfrm>
            <a:off x="2950521" y="3596959"/>
            <a:ext cx="3016170" cy="7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Training opportunities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F87BD4-6924-4994-9099-27597A7FC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034" y="5147641"/>
            <a:ext cx="1323975" cy="134302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BAEC8C-A3CE-4C16-8551-92AC325E6161}"/>
              </a:ext>
            </a:extLst>
          </p:cNvPr>
          <p:cNvSpPr txBox="1">
            <a:spLocks/>
          </p:cNvSpPr>
          <p:nvPr/>
        </p:nvSpPr>
        <p:spPr>
          <a:xfrm>
            <a:off x="2950521" y="5223182"/>
            <a:ext cx="3016170" cy="7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Workplace policies and notices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8C3042C-34C4-4DB4-8D98-4DB29AF9C7B0}"/>
              </a:ext>
            </a:extLst>
          </p:cNvPr>
          <p:cNvSpPr txBox="1">
            <a:spLocks/>
          </p:cNvSpPr>
          <p:nvPr/>
        </p:nvSpPr>
        <p:spPr>
          <a:xfrm>
            <a:off x="8337630" y="1956554"/>
            <a:ext cx="3016170" cy="7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Workplace safe zones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69BEF1-A0A0-4CD8-B757-D30323538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442" y="3535705"/>
            <a:ext cx="1390650" cy="1352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9CEB83-0BDD-44AF-9349-E0D844AFF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017" y="5100016"/>
            <a:ext cx="1362075" cy="1390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EC2DEF-DE70-4F67-B10D-CC06DA9DF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1965" y="1828519"/>
            <a:ext cx="1409700" cy="136207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1095690-CF4A-4246-913A-21EBD282CCFF}"/>
              </a:ext>
            </a:extLst>
          </p:cNvPr>
          <p:cNvSpPr txBox="1">
            <a:spLocks/>
          </p:cNvSpPr>
          <p:nvPr/>
        </p:nvSpPr>
        <p:spPr>
          <a:xfrm>
            <a:off x="8337630" y="3648387"/>
            <a:ext cx="3016170" cy="7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Avoid work in isolation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CA2D27-918E-4E95-A491-0916A9BB14E6}"/>
              </a:ext>
            </a:extLst>
          </p:cNvPr>
          <p:cNvSpPr txBox="1">
            <a:spLocks/>
          </p:cNvSpPr>
          <p:nvPr/>
        </p:nvSpPr>
        <p:spPr>
          <a:xfrm>
            <a:off x="8337630" y="5340220"/>
            <a:ext cx="3016170" cy="7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Security Systems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D3EAB-F5B0-444C-93CA-874C430A7E0B}"/>
              </a:ext>
            </a:extLst>
          </p:cNvPr>
          <p:cNvSpPr txBox="1"/>
          <p:nvPr/>
        </p:nvSpPr>
        <p:spPr>
          <a:xfrm>
            <a:off x="3047999" y="6572406"/>
            <a:ext cx="11756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https://www.cdc.gov/coronavirus/2019-ncov/community/organizations/business-employers/limit-workplace-violence.html</a:t>
            </a:r>
          </a:p>
        </p:txBody>
      </p:sp>
    </p:spTree>
    <p:extLst>
      <p:ext uri="{BB962C8B-B14F-4D97-AF65-F5344CB8AC3E}">
        <p14:creationId xmlns:p14="http://schemas.microsoft.com/office/powerpoint/2010/main" val="83377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6D51-8645-4352-B5BE-E758D2EE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90CA-E27E-4659-89C1-46663941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964" y="2290107"/>
            <a:ext cx="10058400" cy="3595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 Candidate (UIC)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Physician - AFOEM Advanced Registrar (RACP) – Australia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Advisory Group - Australian National Injury Prevention Strategy 2020-2030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Health for past 10 years - Past Chairperson of the Brisbane Aboriginal and Torres Strait Islander Community Health Service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A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1D3E8-D474-4470-A3B0-384953B52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1" y="650177"/>
            <a:ext cx="3342350" cy="22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7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EC2C-50A3-47A7-8EFF-AAEF911C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Joint Commission; Workplace Violence Prevention standards for Hospitals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D29A6-937F-4C9F-883F-5E84E0A0B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new and revised workplace violence prevention requirements that will take effect January 1, 2022.</a:t>
            </a:r>
          </a:p>
          <a:p>
            <a:pPr lvl="1"/>
            <a:r>
              <a:rPr lang="en-US" dirty="0"/>
              <a:t>Defining workplace violence, including dissemination of a formal definition </a:t>
            </a:r>
          </a:p>
          <a:p>
            <a:pPr lvl="1"/>
            <a:r>
              <a:rPr lang="en-US" dirty="0"/>
              <a:t>Establishing leadership oversight</a:t>
            </a:r>
          </a:p>
          <a:p>
            <a:pPr lvl="1"/>
            <a:r>
              <a:rPr lang="en-US" dirty="0"/>
              <a:t>Conducting worksite analysis</a:t>
            </a:r>
          </a:p>
          <a:p>
            <a:pPr lvl="1"/>
            <a:r>
              <a:rPr lang="en-US" dirty="0"/>
              <a:t>Developing policies and procedures for the prevention of workplace violence</a:t>
            </a:r>
          </a:p>
          <a:p>
            <a:pPr lvl="1"/>
            <a:r>
              <a:rPr lang="en-US" dirty="0"/>
              <a:t>Setting standards for reporting systems, data collection, and analysis</a:t>
            </a:r>
          </a:p>
          <a:p>
            <a:pPr lvl="1"/>
            <a:r>
              <a:rPr lang="en-US" dirty="0"/>
              <a:t>Creating post incident strategies</a:t>
            </a:r>
          </a:p>
          <a:p>
            <a:pPr lvl="1"/>
            <a:r>
              <a:rPr lang="en-US" dirty="0"/>
              <a:t>Training and educating staff to decrease workplace violence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30B9A-E809-4ACE-BA14-34CECA81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D6EF2-1195-4983-9959-71B4780C9C1A}"/>
              </a:ext>
            </a:extLst>
          </p:cNvPr>
          <p:cNvSpPr txBox="1"/>
          <p:nvPr/>
        </p:nvSpPr>
        <p:spPr>
          <a:xfrm>
            <a:off x="1102618" y="6549157"/>
            <a:ext cx="69419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https://www.jointcommission.org/standards/r3-report/r3-report-issue-30-workplace-violence-prevention-standards/</a:t>
            </a:r>
          </a:p>
        </p:txBody>
      </p:sp>
    </p:spTree>
    <p:extLst>
      <p:ext uri="{BB962C8B-B14F-4D97-AF65-F5344CB8AC3E}">
        <p14:creationId xmlns:p14="http://schemas.microsoft.com/office/powerpoint/2010/main" val="153161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9B68-1AD6-4038-A626-F60C4464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from Home – the secondary job site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2C0AC-7BAF-44EC-B5A9-B236459DA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336" y="2431622"/>
            <a:ext cx="10058400" cy="35951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Employers must, by law, provide a safe working environment for their staff and should ensure there is no risk involved with working from home.</a:t>
            </a:r>
          </a:p>
          <a:p>
            <a:pPr marL="977900" lvl="1" indent="-342900"/>
            <a:r>
              <a:rPr lang="en-US" dirty="0"/>
              <a:t>Repetitive strain injuries </a:t>
            </a:r>
          </a:p>
          <a:p>
            <a:pPr marL="977900" lvl="1" indent="-342900"/>
            <a:r>
              <a:rPr lang="en-US" dirty="0"/>
              <a:t>Slips, trips, Falls </a:t>
            </a:r>
          </a:p>
          <a:p>
            <a:pPr marL="977900" lvl="1" indent="-342900"/>
            <a:r>
              <a:rPr lang="en-US" i="1" dirty="0">
                <a:hlinkClick r:id="rId2"/>
              </a:rPr>
              <a:t>Workers Compensation Nominal Insurer v Hill</a:t>
            </a:r>
            <a:r>
              <a:rPr lang="en-US" dirty="0">
                <a:hlinkClick r:id="rId2"/>
              </a:rPr>
              <a:t> [2020] NSWCA54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F7706-49B6-4553-A8DF-DF8737B0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1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7885-C3A5-4F1C-A4A0-FEF69E56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Summary/Recap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43048-1749-4EF7-AFEC-33D51611C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1549879"/>
            <a:ext cx="10058400" cy="4197778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Different types of data required for different purposes; </a:t>
            </a:r>
          </a:p>
          <a:p>
            <a:pPr lvl="2"/>
            <a:r>
              <a:rPr lang="en-US" sz="2000" dirty="0"/>
              <a:t>Describe magnitude and impact of violence </a:t>
            </a:r>
          </a:p>
          <a:p>
            <a:pPr lvl="2"/>
            <a:r>
              <a:rPr lang="en-US" sz="2000" dirty="0"/>
              <a:t>Understanding which factors increase risk for violent victimization </a:t>
            </a:r>
          </a:p>
          <a:p>
            <a:pPr lvl="2"/>
            <a:r>
              <a:rPr lang="en-US" sz="2000" dirty="0"/>
              <a:t>Knowing how effective violence prevention programs are </a:t>
            </a:r>
          </a:p>
          <a:p>
            <a:pPr lvl="1"/>
            <a:r>
              <a:rPr lang="en-US" dirty="0"/>
              <a:t>Racial disparities in Workers' compensation violence </a:t>
            </a:r>
          </a:p>
          <a:p>
            <a:pPr lvl="1"/>
            <a:r>
              <a:rPr lang="en-US" dirty="0"/>
              <a:t>Protection of workers off premises requires further research and discussion </a:t>
            </a:r>
          </a:p>
          <a:p>
            <a:pPr lvl="1"/>
            <a:r>
              <a:rPr lang="en-US" dirty="0"/>
              <a:t>Long term mental health and emotional impact of occupational violence has not commanded the attention of many researchers and should be a central research topic in the future.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D4847-93CE-4409-B95B-38761BF5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75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3EBB-DBB5-4585-B30E-B89F3548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Violence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7B1A-CBF5-449D-B550-27B967DB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21" y="1159591"/>
            <a:ext cx="4561550" cy="48493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2 million </a:t>
            </a:r>
            <a:r>
              <a:rPr lang="en-US" dirty="0">
                <a:effectLst/>
                <a:cs typeface="Arial" panose="020B0604020202020204" pitchFamily="34" charset="0"/>
              </a:rPr>
              <a:t>American workers are victims of workplace violence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Healthcare and social service workers accounted for 73 percent of all nonfatal workplace injuries and illnesses due to violence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COVID-19 changes - </a:t>
            </a:r>
            <a:r>
              <a:rPr lang="en-US" dirty="0"/>
              <a:t>policies around social distancing, PPE requirements and training, remote work </a:t>
            </a: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Stress in the workplace – job intensity, belligerent customers, uncertainty about exposure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i="1" dirty="0">
                <a:cs typeface="Arial" panose="020B0604020202020204" pitchFamily="34" charset="0"/>
              </a:rPr>
              <a:t>Aim - Review available data to describe the impact of workplace violence and understand which factors increase violence victimization in Illinois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895DE-52D7-4405-AE0B-2E7E3642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7F09C-AC19-48E1-9660-61AD902934A3}"/>
              </a:ext>
            </a:extLst>
          </p:cNvPr>
          <p:cNvSpPr txBox="1"/>
          <p:nvPr/>
        </p:nvSpPr>
        <p:spPr>
          <a:xfrm>
            <a:off x="571499" y="6439333"/>
            <a:ext cx="82132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https://www.bls.gov/iif/oshwc/cfoi/workplace-violence-healthcare-2018.htm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2424B68-AF34-47E6-A0BB-9129A0810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54" y="1238480"/>
            <a:ext cx="5799633" cy="42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CDD94-9F13-5A42-8D10-5656CC2866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Workplace Violence Trends - Methods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6C8E3-3B2A-4561-9275-C7D66324BC77}"/>
              </a:ext>
            </a:extLst>
          </p:cNvPr>
          <p:cNvSpPr txBox="1"/>
          <p:nvPr/>
        </p:nvSpPr>
        <p:spPr>
          <a:xfrm>
            <a:off x="4692073" y="83599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Hospital Workers Compensation Assault-related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Hospital data - </a:t>
            </a:r>
            <a:r>
              <a:rPr lang="en-US" sz="1800" b="1" dirty="0"/>
              <a:t>January 1, 2016 - June 30,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retrospective analysis of all Workers compensation Assault-related injuries among patients in Illinois who sought care at a hospital. The dataset capture both outpatient and inpatient cases.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derived from billing records and represent a census of outpatient and inpatient cases treated in Illinois hospitals from January 2016-June 2021.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A1884-4C8F-4483-A792-88882602B5EA}"/>
              </a:ext>
            </a:extLst>
          </p:cNvPr>
          <p:cNvSpPr txBox="1"/>
          <p:nvPr/>
        </p:nvSpPr>
        <p:spPr>
          <a:xfrm>
            <a:off x="4692073" y="359305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January 1, 2018 - October 30,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FROIs are filed by employers (IL Form 45: Employer’s First Report of Injury)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requirement: 3 days of lost work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 submits? </a:t>
            </a:r>
            <a:r>
              <a:rPr lang="en-US" dirty="0"/>
              <a:t>usually the insurance company, or a TPA does batch uploads for various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done with FROIs? stored/filed; no action from State</a:t>
            </a:r>
          </a:p>
        </p:txBody>
      </p:sp>
    </p:spTree>
    <p:extLst>
      <p:ext uri="{BB962C8B-B14F-4D97-AF65-F5344CB8AC3E}">
        <p14:creationId xmlns:p14="http://schemas.microsoft.com/office/powerpoint/2010/main" val="37137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BFB97E-AA37-5246-9C3B-7430824D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Presentations 2016-2021 </a:t>
            </a:r>
          </a:p>
        </p:txBody>
      </p:sp>
    </p:spTree>
    <p:extLst>
      <p:ext uri="{BB962C8B-B14F-4D97-AF65-F5344CB8AC3E}">
        <p14:creationId xmlns:p14="http://schemas.microsoft.com/office/powerpoint/2010/main" val="255512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3FB4-1906-47B4-A9F1-090C969E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41"/>
            <a:ext cx="10515600" cy="1133693"/>
          </a:xfrm>
        </p:spPr>
        <p:txBody>
          <a:bodyPr>
            <a:normAutofit/>
          </a:bodyPr>
          <a:lstStyle/>
          <a:p>
            <a:r>
              <a:rPr lang="en-US" dirty="0"/>
              <a:t>Monthly Hospital Presentations –</a:t>
            </a:r>
            <a:br>
              <a:rPr lang="en-US" dirty="0"/>
            </a:br>
            <a:r>
              <a:rPr lang="en-US" dirty="0"/>
              <a:t> All Assaults v Workers Compensation Assaults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96FB281-3495-4019-B3B0-3AAADB53B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48815"/>
              </p:ext>
            </p:extLst>
          </p:nvPr>
        </p:nvGraphicFramePr>
        <p:xfrm>
          <a:off x="838200" y="1838324"/>
          <a:ext cx="10713334" cy="480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3CC02B-B26E-45FA-9455-00843D11CCC7}"/>
              </a:ext>
            </a:extLst>
          </p:cNvPr>
          <p:cNvCxnSpPr/>
          <p:nvPr/>
        </p:nvCxnSpPr>
        <p:spPr>
          <a:xfrm flipV="1">
            <a:off x="8712926" y="2299063"/>
            <a:ext cx="0" cy="339634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2BB8E-6D85-4D22-BA4F-CA2B4823E59E}"/>
              </a:ext>
            </a:extLst>
          </p:cNvPr>
          <p:cNvCxnSpPr/>
          <p:nvPr/>
        </p:nvCxnSpPr>
        <p:spPr>
          <a:xfrm flipV="1">
            <a:off x="9113520" y="2299063"/>
            <a:ext cx="0" cy="339634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79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0F715-6471-4A3B-A4D5-B48DE0FD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Assault cases by Gender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E61CF-3DBC-4B92-82F6-109E558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28276EA-E586-4B0D-AE3E-E40D720BC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54092"/>
              </p:ext>
            </p:extLst>
          </p:nvPr>
        </p:nvGraphicFramePr>
        <p:xfrm>
          <a:off x="3112655" y="1754379"/>
          <a:ext cx="6934859" cy="40050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88167">
                  <a:extLst>
                    <a:ext uri="{9D8B030D-6E8A-4147-A177-3AD203B41FA5}">
                      <a16:colId xmlns:a16="http://schemas.microsoft.com/office/drawing/2014/main" val="367547903"/>
                    </a:ext>
                  </a:extLst>
                </a:gridCol>
                <a:gridCol w="2939404">
                  <a:extLst>
                    <a:ext uri="{9D8B030D-6E8A-4147-A177-3AD203B41FA5}">
                      <a16:colId xmlns:a16="http://schemas.microsoft.com/office/drawing/2014/main" val="1060460629"/>
                    </a:ext>
                  </a:extLst>
                </a:gridCol>
                <a:gridCol w="2307288">
                  <a:extLst>
                    <a:ext uri="{9D8B030D-6E8A-4147-A177-3AD203B41FA5}">
                      <a16:colId xmlns:a16="http://schemas.microsoft.com/office/drawing/2014/main" val="503008514"/>
                    </a:ext>
                  </a:extLst>
                </a:gridCol>
              </a:tblGrid>
              <a:tr h="152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All Assault </a:t>
                      </a:r>
                      <a:br>
                        <a:rPr lang="en-US" sz="2400" b="1" cap="none" spc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cases</a:t>
                      </a:r>
                    </a:p>
                  </a:txBody>
                  <a:tcPr marL="176022" marR="251460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Workers Compensation cases</a:t>
                      </a:r>
                    </a:p>
                  </a:txBody>
                  <a:tcPr marL="176022" marR="251460" marT="50292" marB="37719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205404"/>
                  </a:ext>
                </a:extLst>
              </a:tr>
              <a:tr h="89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marL="176022" marR="17463" marT="50292" marB="377190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126380 (46.7)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3296 (45.1)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417551"/>
                  </a:ext>
                </a:extLst>
              </a:tr>
              <a:tr h="7263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 </a:t>
                      </a:r>
                    </a:p>
                  </a:txBody>
                  <a:tcPr marL="176022" marR="17463" marT="50292" marB="377190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144056 (53.3)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4014(54.9)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939812"/>
                  </a:ext>
                </a:extLst>
              </a:tr>
              <a:tr h="726304">
                <a:tc>
                  <a:txBody>
                    <a:bodyPr/>
                    <a:lstStyle/>
                    <a:p>
                      <a:r>
                        <a:rPr lang="en-US" sz="2400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176022" marR="251460" marT="50292" marB="377190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270436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7310</a:t>
                      </a:r>
                    </a:p>
                  </a:txBody>
                  <a:tcPr marL="176022" marR="17463" marT="50292" marB="37719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9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53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2C17-EB24-41E0-83C6-03E6083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7475"/>
            <a:ext cx="11048999" cy="811005"/>
          </a:xfrm>
        </p:spPr>
        <p:txBody>
          <a:bodyPr anchor="t">
            <a:normAutofit/>
          </a:bodyPr>
          <a:lstStyle/>
          <a:p>
            <a:r>
              <a:rPr lang="en-AU" sz="2800" dirty="0"/>
              <a:t>Workers Compensation Cases – </a:t>
            </a:r>
            <a:br>
              <a:rPr lang="en-AU" sz="2800" dirty="0"/>
            </a:br>
            <a:r>
              <a:rPr lang="en-AU" sz="2800" dirty="0"/>
              <a:t>by Age group (2016-June2021) *projected 2021 Final  </a:t>
            </a:r>
            <a:endParaRPr lang="en-US" sz="28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6962094-AC5C-4D32-B549-27EC245AE4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10688" y="6258874"/>
            <a:ext cx="64008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FCCF984-64AA-42B4-8D2F-66BCDE3A50F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C0D54EC-0E7A-4852-9B81-6A11A5BBF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01054"/>
              </p:ext>
            </p:extLst>
          </p:nvPr>
        </p:nvGraphicFramePr>
        <p:xfrm>
          <a:off x="571500" y="1437125"/>
          <a:ext cx="11049000" cy="518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62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2C17-EB24-41E0-83C6-03E6083F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/>
              <a:t>Workers Compensation Cases – </a:t>
            </a:r>
            <a:br>
              <a:rPr lang="en-AU" sz="3600" dirty="0"/>
            </a:br>
            <a:r>
              <a:rPr lang="en-AU" sz="3600" dirty="0"/>
              <a:t>Race/ethnicity (2016-June2021)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62094-AC5C-4D32-B549-27EC245A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CF984-64AA-42B4-8D2F-66BCDE3A50F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16E2AE0-18AB-4230-8C45-6C01C4232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624175"/>
              </p:ext>
            </p:extLst>
          </p:nvPr>
        </p:nvGraphicFramePr>
        <p:xfrm>
          <a:off x="1820092" y="1399368"/>
          <a:ext cx="9104808" cy="517634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45367">
                  <a:extLst>
                    <a:ext uri="{9D8B030D-6E8A-4147-A177-3AD203B41FA5}">
                      <a16:colId xmlns:a16="http://schemas.microsoft.com/office/drawing/2014/main" val="3624442702"/>
                    </a:ext>
                  </a:extLst>
                </a:gridCol>
                <a:gridCol w="1444135">
                  <a:extLst>
                    <a:ext uri="{9D8B030D-6E8A-4147-A177-3AD203B41FA5}">
                      <a16:colId xmlns:a16="http://schemas.microsoft.com/office/drawing/2014/main" val="604832156"/>
                    </a:ext>
                  </a:extLst>
                </a:gridCol>
                <a:gridCol w="702551">
                  <a:extLst>
                    <a:ext uri="{9D8B030D-6E8A-4147-A177-3AD203B41FA5}">
                      <a16:colId xmlns:a16="http://schemas.microsoft.com/office/drawing/2014/main" val="922138110"/>
                    </a:ext>
                  </a:extLst>
                </a:gridCol>
                <a:gridCol w="702551">
                  <a:extLst>
                    <a:ext uri="{9D8B030D-6E8A-4147-A177-3AD203B41FA5}">
                      <a16:colId xmlns:a16="http://schemas.microsoft.com/office/drawing/2014/main" val="3537167776"/>
                    </a:ext>
                  </a:extLst>
                </a:gridCol>
                <a:gridCol w="702551">
                  <a:extLst>
                    <a:ext uri="{9D8B030D-6E8A-4147-A177-3AD203B41FA5}">
                      <a16:colId xmlns:a16="http://schemas.microsoft.com/office/drawing/2014/main" val="424416409"/>
                    </a:ext>
                  </a:extLst>
                </a:gridCol>
                <a:gridCol w="702551">
                  <a:extLst>
                    <a:ext uri="{9D8B030D-6E8A-4147-A177-3AD203B41FA5}">
                      <a16:colId xmlns:a16="http://schemas.microsoft.com/office/drawing/2014/main" val="237097523"/>
                    </a:ext>
                  </a:extLst>
                </a:gridCol>
                <a:gridCol w="686384">
                  <a:extLst>
                    <a:ext uri="{9D8B030D-6E8A-4147-A177-3AD203B41FA5}">
                      <a16:colId xmlns:a16="http://schemas.microsoft.com/office/drawing/2014/main" val="531279027"/>
                    </a:ext>
                  </a:extLst>
                </a:gridCol>
                <a:gridCol w="718718">
                  <a:extLst>
                    <a:ext uri="{9D8B030D-6E8A-4147-A177-3AD203B41FA5}">
                      <a16:colId xmlns:a16="http://schemas.microsoft.com/office/drawing/2014/main" val="895284227"/>
                    </a:ext>
                  </a:extLst>
                </a:gridCol>
              </a:tblGrid>
              <a:tr h="62172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8883359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American Indian or Alaskan Native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908164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Asian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693755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African American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008518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White Non-Hispanic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61198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Hispanic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855515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Native Hawaiian or Pacific Islander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368325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Other Race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2807871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Unspecified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182259"/>
                  </a:ext>
                </a:extLst>
              </a:tr>
              <a:tr h="4737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1399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1381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1533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7313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405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975"/>
      </p:ext>
    </p:extLst>
  </p:cSld>
  <p:clrMapOvr>
    <a:masterClrMapping/>
  </p:clrMapOvr>
</p:sld>
</file>

<file path=ppt/theme/theme1.xml><?xml version="1.0" encoding="utf-8"?>
<a:theme xmlns:a="http://schemas.openxmlformats.org/drawingml/2006/main" name="1_UIC">
  <a:themeElements>
    <a:clrScheme name="UIC">
      <a:dk1>
        <a:srgbClr val="575757"/>
      </a:dk1>
      <a:lt1>
        <a:srgbClr val="FFFFFF"/>
      </a:lt1>
      <a:dk2>
        <a:srgbClr val="001D69"/>
      </a:dk2>
      <a:lt2>
        <a:srgbClr val="F2F7EB"/>
      </a:lt2>
      <a:accent1>
        <a:srgbClr val="D40032"/>
      </a:accent1>
      <a:accent2>
        <a:srgbClr val="001E61"/>
      </a:accent2>
      <a:accent3>
        <a:srgbClr val="41B6E5"/>
      </a:accent3>
      <a:accent4>
        <a:srgbClr val="FFBE3E"/>
      </a:accent4>
      <a:accent5>
        <a:srgbClr val="0085AD"/>
      </a:accent5>
      <a:accent6>
        <a:srgbClr val="D0D2CF"/>
      </a:accent6>
      <a:hlink>
        <a:srgbClr val="41B6E6"/>
      </a:hlink>
      <a:folHlink>
        <a:srgbClr val="001E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C" id="{B82EF8CA-CF45-B347-9F86-BDCB680E2AB6}" vid="{5E8F787F-D014-A040-8B66-4854019F9F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16722</TotalTime>
  <Words>2149</Words>
  <Application>Microsoft Office PowerPoint</Application>
  <PresentationFormat>Widescreen</PresentationFormat>
  <Paragraphs>413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System Font Regular</vt:lpstr>
      <vt:lpstr>Times New Roman</vt:lpstr>
      <vt:lpstr>1_UIC</vt:lpstr>
      <vt:lpstr>Workplace Violence Trends in Illinois  </vt:lpstr>
      <vt:lpstr>Introduction </vt:lpstr>
      <vt:lpstr>Workplace Violence </vt:lpstr>
      <vt:lpstr>PowerPoint Presentation</vt:lpstr>
      <vt:lpstr>Hospital Presentations 2016-2021 </vt:lpstr>
      <vt:lpstr>Monthly Hospital Presentations –  All Assaults v Workers Compensation Assaults</vt:lpstr>
      <vt:lpstr>Assault cases by Gender</vt:lpstr>
      <vt:lpstr>Workers Compensation Cases –  by Age group (2016-June2021) *projected 2021 Final  </vt:lpstr>
      <vt:lpstr>Workers Compensation Cases –  Race/ethnicity (2016-June2021) </vt:lpstr>
      <vt:lpstr>Workers Comp Assault Category Top 10</vt:lpstr>
      <vt:lpstr>Workers Compensation Cases –  Nature of Severe Injuries</vt:lpstr>
      <vt:lpstr>Workers Compensation Cases – Descriptors </vt:lpstr>
      <vt:lpstr>First Reports of Injury (FROI) cases 2018-2021</vt:lpstr>
      <vt:lpstr>FROI Assault data January 2018 – October 2021</vt:lpstr>
      <vt:lpstr>FROI - Cause of Injury</vt:lpstr>
      <vt:lpstr>FROI – Nature of Injury </vt:lpstr>
      <vt:lpstr>Assault by Occupation (2018-2021) </vt:lpstr>
      <vt:lpstr>Mental Stress claims (n=93)</vt:lpstr>
      <vt:lpstr>CDC Recommendations during COVID </vt:lpstr>
      <vt:lpstr>The Joint Commission; Workplace Violence Prevention standards for Hospitals  </vt:lpstr>
      <vt:lpstr>Work from Home – the secondary job site </vt:lpstr>
      <vt:lpstr>Summary/Recap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Campbell</dc:creator>
  <cp:lastModifiedBy>Brett</cp:lastModifiedBy>
  <cp:revision>150</cp:revision>
  <cp:lastPrinted>2021-09-30T14:04:13Z</cp:lastPrinted>
  <dcterms:created xsi:type="dcterms:W3CDTF">2020-05-04T17:53:51Z</dcterms:created>
  <dcterms:modified xsi:type="dcterms:W3CDTF">2021-12-09T16:39:13Z</dcterms:modified>
</cp:coreProperties>
</file>